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71" r:id="rId5"/>
    <p:sldId id="258" r:id="rId6"/>
    <p:sldId id="257" r:id="rId7"/>
    <p:sldId id="259" r:id="rId8"/>
    <p:sldId id="260" r:id="rId9"/>
    <p:sldId id="261" r:id="rId10"/>
    <p:sldId id="267" r:id="rId11"/>
    <p:sldId id="262" r:id="rId12"/>
    <p:sldId id="263" r:id="rId13"/>
    <p:sldId id="264" r:id="rId14"/>
    <p:sldId id="268" r:id="rId15"/>
    <p:sldId id="272" r:id="rId16"/>
    <p:sldId id="274" r:id="rId17"/>
    <p:sldId id="269" r:id="rId18"/>
    <p:sldId id="273" r:id="rId19"/>
    <p:sldId id="265" r:id="rId20"/>
    <p:sldId id="266" r:id="rId21"/>
    <p:sldId id="270" r:id="rId22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DEB6DC-E1D7-45FD-905A-271DB47D44A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2E9E6F-4BC1-4C67-81BE-918B472E0FA7}">
      <dgm:prSet/>
      <dgm:spPr/>
      <dgm:t>
        <a:bodyPr/>
        <a:lstStyle/>
        <a:p>
          <a:r>
            <a:rPr lang="en-GB" dirty="0"/>
            <a:t>As a  HR team is good to know the steps in the recruitment process,  what is recruitment?</a:t>
          </a:r>
          <a:endParaRPr lang="en-US" dirty="0"/>
        </a:p>
      </dgm:t>
    </dgm:pt>
    <dgm:pt modelId="{9E039254-84C3-43E4-A85B-B738C966F422}" type="parTrans" cxnId="{DB36945C-6C16-426E-9336-4CB9238A99F0}">
      <dgm:prSet/>
      <dgm:spPr/>
      <dgm:t>
        <a:bodyPr/>
        <a:lstStyle/>
        <a:p>
          <a:endParaRPr lang="en-US"/>
        </a:p>
      </dgm:t>
    </dgm:pt>
    <dgm:pt modelId="{CC07F582-00B5-4DEE-91C2-7DAFCAB7E026}" type="sibTrans" cxnId="{DB36945C-6C16-426E-9336-4CB9238A99F0}">
      <dgm:prSet/>
      <dgm:spPr/>
      <dgm:t>
        <a:bodyPr/>
        <a:lstStyle/>
        <a:p>
          <a:endParaRPr lang="en-US"/>
        </a:p>
      </dgm:t>
    </dgm:pt>
    <dgm:pt modelId="{2E062B0C-7B62-40D8-952B-786CEF047215}">
      <dgm:prSet/>
      <dgm:spPr/>
      <dgm:t>
        <a:bodyPr/>
        <a:lstStyle/>
        <a:p>
          <a:r>
            <a:rPr lang="en-GB"/>
            <a:t>Skills for recruitment  process, types of recruitments, the benefits of recruitment, obligations of employee and employment. </a:t>
          </a:r>
          <a:endParaRPr lang="en-US"/>
        </a:p>
      </dgm:t>
    </dgm:pt>
    <dgm:pt modelId="{71B10A2E-2841-4C16-A1E0-7FAD11D051D6}" type="parTrans" cxnId="{68493637-BFFD-48EA-9C39-3371F34A6DC3}">
      <dgm:prSet/>
      <dgm:spPr/>
      <dgm:t>
        <a:bodyPr/>
        <a:lstStyle/>
        <a:p>
          <a:endParaRPr lang="en-US"/>
        </a:p>
      </dgm:t>
    </dgm:pt>
    <dgm:pt modelId="{ECDB8158-797A-4A28-A8C8-ABA087199F55}" type="sibTrans" cxnId="{68493637-BFFD-48EA-9C39-3371F34A6DC3}">
      <dgm:prSet/>
      <dgm:spPr/>
      <dgm:t>
        <a:bodyPr/>
        <a:lstStyle/>
        <a:p>
          <a:endParaRPr lang="en-US"/>
        </a:p>
      </dgm:t>
    </dgm:pt>
    <dgm:pt modelId="{7FDD7312-9EE6-4F4D-974C-9D53F88E083D}">
      <dgm:prSet/>
      <dgm:spPr/>
      <dgm:t>
        <a:bodyPr/>
        <a:lstStyle/>
        <a:p>
          <a:r>
            <a:rPr lang="en-GB"/>
            <a:t>What is staff? A lot of company are complaining doesn’t have staff.</a:t>
          </a:r>
          <a:endParaRPr lang="en-US"/>
        </a:p>
      </dgm:t>
    </dgm:pt>
    <dgm:pt modelId="{D817E7F5-82A8-4E4F-8A17-93DD5E18E002}" type="parTrans" cxnId="{1D617318-2909-4F5E-B795-BEFC8419F94C}">
      <dgm:prSet/>
      <dgm:spPr/>
      <dgm:t>
        <a:bodyPr/>
        <a:lstStyle/>
        <a:p>
          <a:endParaRPr lang="en-US"/>
        </a:p>
      </dgm:t>
    </dgm:pt>
    <dgm:pt modelId="{A44378AC-770C-4282-85D2-6BD6D58CA7A0}" type="sibTrans" cxnId="{1D617318-2909-4F5E-B795-BEFC8419F94C}">
      <dgm:prSet/>
      <dgm:spPr/>
      <dgm:t>
        <a:bodyPr/>
        <a:lstStyle/>
        <a:p>
          <a:endParaRPr lang="en-US"/>
        </a:p>
      </dgm:t>
    </dgm:pt>
    <dgm:pt modelId="{B78FAF9B-5F95-44AE-8395-E25A74058B95}">
      <dgm:prSet/>
      <dgm:spPr/>
      <dgm:t>
        <a:bodyPr/>
        <a:lstStyle/>
        <a:p>
          <a:r>
            <a:rPr lang="en-GB"/>
            <a:t>Our company is having problems with keeping staffs, the HR team will analyse  the reasons of that, also will present the solutions and strategy of resolving this problem. </a:t>
          </a:r>
          <a:endParaRPr lang="en-US"/>
        </a:p>
      </dgm:t>
    </dgm:pt>
    <dgm:pt modelId="{A2A80E02-2D6F-44DB-AE06-B600445EAA1C}" type="parTrans" cxnId="{70CFA57C-F43E-4FD8-BDDB-90E5D54B3B70}">
      <dgm:prSet/>
      <dgm:spPr/>
      <dgm:t>
        <a:bodyPr/>
        <a:lstStyle/>
        <a:p>
          <a:endParaRPr lang="en-US"/>
        </a:p>
      </dgm:t>
    </dgm:pt>
    <dgm:pt modelId="{9D179ED1-C840-453A-98FB-7613FA679300}" type="sibTrans" cxnId="{70CFA57C-F43E-4FD8-BDDB-90E5D54B3B70}">
      <dgm:prSet/>
      <dgm:spPr/>
      <dgm:t>
        <a:bodyPr/>
        <a:lstStyle/>
        <a:p>
          <a:endParaRPr lang="en-US"/>
        </a:p>
      </dgm:t>
    </dgm:pt>
    <dgm:pt modelId="{C9F6B68A-591C-49BD-8FC6-F46AC3E9CD5F}" type="pres">
      <dgm:prSet presAssocID="{40DEB6DC-E1D7-45FD-905A-271DB47D44A9}" presName="vert0" presStyleCnt="0">
        <dgm:presLayoutVars>
          <dgm:dir/>
          <dgm:animOne val="branch"/>
          <dgm:animLvl val="lvl"/>
        </dgm:presLayoutVars>
      </dgm:prSet>
      <dgm:spPr/>
    </dgm:pt>
    <dgm:pt modelId="{F09BE463-B0B4-4D69-AB05-15257DCA7A0E}" type="pres">
      <dgm:prSet presAssocID="{4C2E9E6F-4BC1-4C67-81BE-918B472E0FA7}" presName="thickLine" presStyleLbl="alignNode1" presStyleIdx="0" presStyleCnt="4"/>
      <dgm:spPr/>
    </dgm:pt>
    <dgm:pt modelId="{675E01AE-3B6A-4A7F-9A66-76EC260CBC2F}" type="pres">
      <dgm:prSet presAssocID="{4C2E9E6F-4BC1-4C67-81BE-918B472E0FA7}" presName="horz1" presStyleCnt="0"/>
      <dgm:spPr/>
    </dgm:pt>
    <dgm:pt modelId="{86DD8ADD-AFBA-4470-8423-576B323294B1}" type="pres">
      <dgm:prSet presAssocID="{4C2E9E6F-4BC1-4C67-81BE-918B472E0FA7}" presName="tx1" presStyleLbl="revTx" presStyleIdx="0" presStyleCnt="4"/>
      <dgm:spPr/>
    </dgm:pt>
    <dgm:pt modelId="{41164859-356C-41D2-A8DA-936D8E826D47}" type="pres">
      <dgm:prSet presAssocID="{4C2E9E6F-4BC1-4C67-81BE-918B472E0FA7}" presName="vert1" presStyleCnt="0"/>
      <dgm:spPr/>
    </dgm:pt>
    <dgm:pt modelId="{DE24C47E-8356-4745-AA3B-B8D5A5F4A2A0}" type="pres">
      <dgm:prSet presAssocID="{2E062B0C-7B62-40D8-952B-786CEF047215}" presName="thickLine" presStyleLbl="alignNode1" presStyleIdx="1" presStyleCnt="4"/>
      <dgm:spPr/>
    </dgm:pt>
    <dgm:pt modelId="{EF050CB3-9134-4854-9BFD-34167FD9A970}" type="pres">
      <dgm:prSet presAssocID="{2E062B0C-7B62-40D8-952B-786CEF047215}" presName="horz1" presStyleCnt="0"/>
      <dgm:spPr/>
    </dgm:pt>
    <dgm:pt modelId="{94019999-9F3C-4FD9-92EB-8164425C1B4E}" type="pres">
      <dgm:prSet presAssocID="{2E062B0C-7B62-40D8-952B-786CEF047215}" presName="tx1" presStyleLbl="revTx" presStyleIdx="1" presStyleCnt="4"/>
      <dgm:spPr/>
    </dgm:pt>
    <dgm:pt modelId="{8E8A8CB4-5096-432F-A48F-BC393BA1D924}" type="pres">
      <dgm:prSet presAssocID="{2E062B0C-7B62-40D8-952B-786CEF047215}" presName="vert1" presStyleCnt="0"/>
      <dgm:spPr/>
    </dgm:pt>
    <dgm:pt modelId="{D3A865F7-3C12-4CF0-945E-B6459B813396}" type="pres">
      <dgm:prSet presAssocID="{7FDD7312-9EE6-4F4D-974C-9D53F88E083D}" presName="thickLine" presStyleLbl="alignNode1" presStyleIdx="2" presStyleCnt="4"/>
      <dgm:spPr/>
    </dgm:pt>
    <dgm:pt modelId="{68C659CE-4360-440B-8445-BD8BC1753D86}" type="pres">
      <dgm:prSet presAssocID="{7FDD7312-9EE6-4F4D-974C-9D53F88E083D}" presName="horz1" presStyleCnt="0"/>
      <dgm:spPr/>
    </dgm:pt>
    <dgm:pt modelId="{69AC40A6-5284-4B4D-A5DD-AC9B74260DA7}" type="pres">
      <dgm:prSet presAssocID="{7FDD7312-9EE6-4F4D-974C-9D53F88E083D}" presName="tx1" presStyleLbl="revTx" presStyleIdx="2" presStyleCnt="4"/>
      <dgm:spPr/>
    </dgm:pt>
    <dgm:pt modelId="{455D0517-07A9-4D5D-AFFA-4525248894EB}" type="pres">
      <dgm:prSet presAssocID="{7FDD7312-9EE6-4F4D-974C-9D53F88E083D}" presName="vert1" presStyleCnt="0"/>
      <dgm:spPr/>
    </dgm:pt>
    <dgm:pt modelId="{D853F608-9113-41D2-AA91-7272F2511BBF}" type="pres">
      <dgm:prSet presAssocID="{B78FAF9B-5F95-44AE-8395-E25A74058B95}" presName="thickLine" presStyleLbl="alignNode1" presStyleIdx="3" presStyleCnt="4"/>
      <dgm:spPr/>
    </dgm:pt>
    <dgm:pt modelId="{5E732C5D-01FF-4224-89B1-1D2F62B6C987}" type="pres">
      <dgm:prSet presAssocID="{B78FAF9B-5F95-44AE-8395-E25A74058B95}" presName="horz1" presStyleCnt="0"/>
      <dgm:spPr/>
    </dgm:pt>
    <dgm:pt modelId="{126AC7A2-D53B-48D2-9ABD-A5C1FAAA60C0}" type="pres">
      <dgm:prSet presAssocID="{B78FAF9B-5F95-44AE-8395-E25A74058B95}" presName="tx1" presStyleLbl="revTx" presStyleIdx="3" presStyleCnt="4"/>
      <dgm:spPr/>
    </dgm:pt>
    <dgm:pt modelId="{DD4BAFA8-508B-4291-9A3E-9C6265917963}" type="pres">
      <dgm:prSet presAssocID="{B78FAF9B-5F95-44AE-8395-E25A74058B95}" presName="vert1" presStyleCnt="0"/>
      <dgm:spPr/>
    </dgm:pt>
  </dgm:ptLst>
  <dgm:cxnLst>
    <dgm:cxn modelId="{1D617318-2909-4F5E-B795-BEFC8419F94C}" srcId="{40DEB6DC-E1D7-45FD-905A-271DB47D44A9}" destId="{7FDD7312-9EE6-4F4D-974C-9D53F88E083D}" srcOrd="2" destOrd="0" parTransId="{D817E7F5-82A8-4E4F-8A17-93DD5E18E002}" sibTransId="{A44378AC-770C-4282-85D2-6BD6D58CA7A0}"/>
    <dgm:cxn modelId="{EFF23E20-3E27-4B23-B3BF-E55C53D673AF}" type="presOf" srcId="{4C2E9E6F-4BC1-4C67-81BE-918B472E0FA7}" destId="{86DD8ADD-AFBA-4470-8423-576B323294B1}" srcOrd="0" destOrd="0" presId="urn:microsoft.com/office/officeart/2008/layout/LinedList"/>
    <dgm:cxn modelId="{5005C624-3624-4E1C-994E-72BA77AAAF5D}" type="presOf" srcId="{7FDD7312-9EE6-4F4D-974C-9D53F88E083D}" destId="{69AC40A6-5284-4B4D-A5DD-AC9B74260DA7}" srcOrd="0" destOrd="0" presId="urn:microsoft.com/office/officeart/2008/layout/LinedList"/>
    <dgm:cxn modelId="{68493637-BFFD-48EA-9C39-3371F34A6DC3}" srcId="{40DEB6DC-E1D7-45FD-905A-271DB47D44A9}" destId="{2E062B0C-7B62-40D8-952B-786CEF047215}" srcOrd="1" destOrd="0" parTransId="{71B10A2E-2841-4C16-A1E0-7FAD11D051D6}" sibTransId="{ECDB8158-797A-4A28-A8C8-ABA087199F55}"/>
    <dgm:cxn modelId="{DB36945C-6C16-426E-9336-4CB9238A99F0}" srcId="{40DEB6DC-E1D7-45FD-905A-271DB47D44A9}" destId="{4C2E9E6F-4BC1-4C67-81BE-918B472E0FA7}" srcOrd="0" destOrd="0" parTransId="{9E039254-84C3-43E4-A85B-B738C966F422}" sibTransId="{CC07F582-00B5-4DEE-91C2-7DAFCAB7E026}"/>
    <dgm:cxn modelId="{70CFA57C-F43E-4FD8-BDDB-90E5D54B3B70}" srcId="{40DEB6DC-E1D7-45FD-905A-271DB47D44A9}" destId="{B78FAF9B-5F95-44AE-8395-E25A74058B95}" srcOrd="3" destOrd="0" parTransId="{A2A80E02-2D6F-44DB-AE06-B600445EAA1C}" sibTransId="{9D179ED1-C840-453A-98FB-7613FA679300}"/>
    <dgm:cxn modelId="{EA1D54C0-3643-4B7D-B187-FD4C7A0A050F}" type="presOf" srcId="{2E062B0C-7B62-40D8-952B-786CEF047215}" destId="{94019999-9F3C-4FD9-92EB-8164425C1B4E}" srcOrd="0" destOrd="0" presId="urn:microsoft.com/office/officeart/2008/layout/LinedList"/>
    <dgm:cxn modelId="{37DD10C1-77A0-4312-8996-08E71273D0B9}" type="presOf" srcId="{40DEB6DC-E1D7-45FD-905A-271DB47D44A9}" destId="{C9F6B68A-591C-49BD-8FC6-F46AC3E9CD5F}" srcOrd="0" destOrd="0" presId="urn:microsoft.com/office/officeart/2008/layout/LinedList"/>
    <dgm:cxn modelId="{6BE7B8FA-0DAC-4CDA-895A-A0C18DBB2F1B}" type="presOf" srcId="{B78FAF9B-5F95-44AE-8395-E25A74058B95}" destId="{126AC7A2-D53B-48D2-9ABD-A5C1FAAA60C0}" srcOrd="0" destOrd="0" presId="urn:microsoft.com/office/officeart/2008/layout/LinedList"/>
    <dgm:cxn modelId="{003DCB6F-9F2A-4532-BDC0-7953BCAA408E}" type="presParOf" srcId="{C9F6B68A-591C-49BD-8FC6-F46AC3E9CD5F}" destId="{F09BE463-B0B4-4D69-AB05-15257DCA7A0E}" srcOrd="0" destOrd="0" presId="urn:microsoft.com/office/officeart/2008/layout/LinedList"/>
    <dgm:cxn modelId="{D667074A-83C8-4C69-BE40-3A38BE7A0859}" type="presParOf" srcId="{C9F6B68A-591C-49BD-8FC6-F46AC3E9CD5F}" destId="{675E01AE-3B6A-4A7F-9A66-76EC260CBC2F}" srcOrd="1" destOrd="0" presId="urn:microsoft.com/office/officeart/2008/layout/LinedList"/>
    <dgm:cxn modelId="{D368856E-7406-4E32-B5AE-86076B954C5D}" type="presParOf" srcId="{675E01AE-3B6A-4A7F-9A66-76EC260CBC2F}" destId="{86DD8ADD-AFBA-4470-8423-576B323294B1}" srcOrd="0" destOrd="0" presId="urn:microsoft.com/office/officeart/2008/layout/LinedList"/>
    <dgm:cxn modelId="{49413A4D-6E76-4F9F-BF28-971C4700FBC2}" type="presParOf" srcId="{675E01AE-3B6A-4A7F-9A66-76EC260CBC2F}" destId="{41164859-356C-41D2-A8DA-936D8E826D47}" srcOrd="1" destOrd="0" presId="urn:microsoft.com/office/officeart/2008/layout/LinedList"/>
    <dgm:cxn modelId="{CA2D9CAE-3189-4CD8-950B-0BBF304483AC}" type="presParOf" srcId="{C9F6B68A-591C-49BD-8FC6-F46AC3E9CD5F}" destId="{DE24C47E-8356-4745-AA3B-B8D5A5F4A2A0}" srcOrd="2" destOrd="0" presId="urn:microsoft.com/office/officeart/2008/layout/LinedList"/>
    <dgm:cxn modelId="{6586C09E-CDA7-4B42-8F56-7BB41902D37F}" type="presParOf" srcId="{C9F6B68A-591C-49BD-8FC6-F46AC3E9CD5F}" destId="{EF050CB3-9134-4854-9BFD-34167FD9A970}" srcOrd="3" destOrd="0" presId="urn:microsoft.com/office/officeart/2008/layout/LinedList"/>
    <dgm:cxn modelId="{44C8838E-A876-4DD3-B296-235399EFA402}" type="presParOf" srcId="{EF050CB3-9134-4854-9BFD-34167FD9A970}" destId="{94019999-9F3C-4FD9-92EB-8164425C1B4E}" srcOrd="0" destOrd="0" presId="urn:microsoft.com/office/officeart/2008/layout/LinedList"/>
    <dgm:cxn modelId="{3A48F60E-FEBC-4D89-934C-2D2FB4154BC6}" type="presParOf" srcId="{EF050CB3-9134-4854-9BFD-34167FD9A970}" destId="{8E8A8CB4-5096-432F-A48F-BC393BA1D924}" srcOrd="1" destOrd="0" presId="urn:microsoft.com/office/officeart/2008/layout/LinedList"/>
    <dgm:cxn modelId="{78B4E307-5AC9-4D36-B9B3-8AA9644C5556}" type="presParOf" srcId="{C9F6B68A-591C-49BD-8FC6-F46AC3E9CD5F}" destId="{D3A865F7-3C12-4CF0-945E-B6459B813396}" srcOrd="4" destOrd="0" presId="urn:microsoft.com/office/officeart/2008/layout/LinedList"/>
    <dgm:cxn modelId="{BD5892B6-3217-4A29-B7F7-D1A8120AB7B1}" type="presParOf" srcId="{C9F6B68A-591C-49BD-8FC6-F46AC3E9CD5F}" destId="{68C659CE-4360-440B-8445-BD8BC1753D86}" srcOrd="5" destOrd="0" presId="urn:microsoft.com/office/officeart/2008/layout/LinedList"/>
    <dgm:cxn modelId="{43B4EBE0-5F81-4789-AE16-C9E8042C6645}" type="presParOf" srcId="{68C659CE-4360-440B-8445-BD8BC1753D86}" destId="{69AC40A6-5284-4B4D-A5DD-AC9B74260DA7}" srcOrd="0" destOrd="0" presId="urn:microsoft.com/office/officeart/2008/layout/LinedList"/>
    <dgm:cxn modelId="{7FDBA230-2FB2-49E0-982C-DB6F1E91CF1A}" type="presParOf" srcId="{68C659CE-4360-440B-8445-BD8BC1753D86}" destId="{455D0517-07A9-4D5D-AFFA-4525248894EB}" srcOrd="1" destOrd="0" presId="urn:microsoft.com/office/officeart/2008/layout/LinedList"/>
    <dgm:cxn modelId="{7FFA3DEE-A91C-4AED-B35E-FD3E22F82E6A}" type="presParOf" srcId="{C9F6B68A-591C-49BD-8FC6-F46AC3E9CD5F}" destId="{D853F608-9113-41D2-AA91-7272F2511BBF}" srcOrd="6" destOrd="0" presId="urn:microsoft.com/office/officeart/2008/layout/LinedList"/>
    <dgm:cxn modelId="{98A48E11-DF0C-4EE3-A150-AF1D0FA47806}" type="presParOf" srcId="{C9F6B68A-591C-49BD-8FC6-F46AC3E9CD5F}" destId="{5E732C5D-01FF-4224-89B1-1D2F62B6C987}" srcOrd="7" destOrd="0" presId="urn:microsoft.com/office/officeart/2008/layout/LinedList"/>
    <dgm:cxn modelId="{E928AB91-6165-4D9B-A13A-C2F0BAAE1715}" type="presParOf" srcId="{5E732C5D-01FF-4224-89B1-1D2F62B6C987}" destId="{126AC7A2-D53B-48D2-9ABD-A5C1FAAA60C0}" srcOrd="0" destOrd="0" presId="urn:microsoft.com/office/officeart/2008/layout/LinedList"/>
    <dgm:cxn modelId="{B53BFF9B-EEFD-43C7-B7DA-3B3A72C94FB5}" type="presParOf" srcId="{5E732C5D-01FF-4224-89B1-1D2F62B6C987}" destId="{DD4BAFA8-508B-4291-9A3E-9C626591796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75A95C-5D32-448C-BF54-7B8F0257E592}" type="doc">
      <dgm:prSet loTypeId="urn:microsoft.com/office/officeart/2005/8/layout/hierarchy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8FEDAB6-409A-4DC6-920F-E6C3CD08867F}">
      <dgm:prSet/>
      <dgm:spPr/>
      <dgm:t>
        <a:bodyPr/>
        <a:lstStyle/>
        <a:p>
          <a:r>
            <a:rPr lang="en-US"/>
            <a:t>"Staffing is the function by which managers build an organization through the recruitment, selection and development of individual as capable employees." ​</a:t>
          </a:r>
        </a:p>
      </dgm:t>
    </dgm:pt>
    <dgm:pt modelId="{FB90F947-13F6-4372-9E4A-FEF8B89A79B8}" type="parTrans" cxnId="{429BA3CC-F042-4840-9664-1AC7506CE443}">
      <dgm:prSet/>
      <dgm:spPr/>
      <dgm:t>
        <a:bodyPr/>
        <a:lstStyle/>
        <a:p>
          <a:endParaRPr lang="en-US"/>
        </a:p>
      </dgm:t>
    </dgm:pt>
    <dgm:pt modelId="{1A7A6F43-4136-4BE7-A11A-4839F3AE5D86}" type="sibTrans" cxnId="{429BA3CC-F042-4840-9664-1AC7506CE443}">
      <dgm:prSet/>
      <dgm:spPr/>
      <dgm:t>
        <a:bodyPr/>
        <a:lstStyle/>
        <a:p>
          <a:endParaRPr lang="en-US"/>
        </a:p>
      </dgm:t>
    </dgm:pt>
    <dgm:pt modelId="{132C9621-4725-4D59-8381-5AA66A66CEF0}">
      <dgm:prSet/>
      <dgm:spPr/>
      <dgm:t>
        <a:bodyPr/>
        <a:lstStyle/>
        <a:p>
          <a:r>
            <a:rPr lang="en-US"/>
            <a:t>According to Mcfarland</a:t>
          </a:r>
        </a:p>
      </dgm:t>
    </dgm:pt>
    <dgm:pt modelId="{63477308-F3FF-4A50-AEF0-550D7C19F48E}" type="parTrans" cxnId="{9AD71878-00B3-44F5-9A21-6015E728F8E8}">
      <dgm:prSet/>
      <dgm:spPr/>
      <dgm:t>
        <a:bodyPr/>
        <a:lstStyle/>
        <a:p>
          <a:endParaRPr lang="en-US"/>
        </a:p>
      </dgm:t>
    </dgm:pt>
    <dgm:pt modelId="{7BD157B8-B67C-44E5-B6FA-7EF2264380A8}" type="sibTrans" cxnId="{9AD71878-00B3-44F5-9A21-6015E728F8E8}">
      <dgm:prSet/>
      <dgm:spPr/>
      <dgm:t>
        <a:bodyPr/>
        <a:lstStyle/>
        <a:p>
          <a:endParaRPr lang="en-US"/>
        </a:p>
      </dgm:t>
    </dgm:pt>
    <dgm:pt modelId="{AEE4AAAA-C91E-4339-95B1-1AC2B77B8AE3}" type="pres">
      <dgm:prSet presAssocID="{C075A95C-5D32-448C-BF54-7B8F0257E5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6F2CF8-4CC8-497B-B05C-313F1F986849}" type="pres">
      <dgm:prSet presAssocID="{38FEDAB6-409A-4DC6-920F-E6C3CD08867F}" presName="hierRoot1" presStyleCnt="0"/>
      <dgm:spPr/>
    </dgm:pt>
    <dgm:pt modelId="{F36D34C2-26A8-465B-8EA5-3B8FB8CEA1A9}" type="pres">
      <dgm:prSet presAssocID="{38FEDAB6-409A-4DC6-920F-E6C3CD08867F}" presName="composite" presStyleCnt="0"/>
      <dgm:spPr/>
    </dgm:pt>
    <dgm:pt modelId="{0FAB581F-F221-40B0-A696-F45CC7F8B803}" type="pres">
      <dgm:prSet presAssocID="{38FEDAB6-409A-4DC6-920F-E6C3CD08867F}" presName="background" presStyleLbl="node0" presStyleIdx="0" presStyleCnt="2"/>
      <dgm:spPr/>
    </dgm:pt>
    <dgm:pt modelId="{E08C18FC-E736-43FB-98E8-DFFBA2E885D6}" type="pres">
      <dgm:prSet presAssocID="{38FEDAB6-409A-4DC6-920F-E6C3CD08867F}" presName="text" presStyleLbl="fgAcc0" presStyleIdx="0" presStyleCnt="2">
        <dgm:presLayoutVars>
          <dgm:chPref val="3"/>
        </dgm:presLayoutVars>
      </dgm:prSet>
      <dgm:spPr/>
    </dgm:pt>
    <dgm:pt modelId="{1C268E8C-680D-4B26-8DA9-6FD675407B7E}" type="pres">
      <dgm:prSet presAssocID="{38FEDAB6-409A-4DC6-920F-E6C3CD08867F}" presName="hierChild2" presStyleCnt="0"/>
      <dgm:spPr/>
    </dgm:pt>
    <dgm:pt modelId="{F36AA38E-A9B2-44F5-8470-5A3A756164CC}" type="pres">
      <dgm:prSet presAssocID="{132C9621-4725-4D59-8381-5AA66A66CEF0}" presName="hierRoot1" presStyleCnt="0"/>
      <dgm:spPr/>
    </dgm:pt>
    <dgm:pt modelId="{A6FB921D-8F19-40CE-943B-CA07885B439F}" type="pres">
      <dgm:prSet presAssocID="{132C9621-4725-4D59-8381-5AA66A66CEF0}" presName="composite" presStyleCnt="0"/>
      <dgm:spPr/>
    </dgm:pt>
    <dgm:pt modelId="{5F792E69-8CAD-4630-80A2-0F1ACDE229CB}" type="pres">
      <dgm:prSet presAssocID="{132C9621-4725-4D59-8381-5AA66A66CEF0}" presName="background" presStyleLbl="node0" presStyleIdx="1" presStyleCnt="2"/>
      <dgm:spPr/>
    </dgm:pt>
    <dgm:pt modelId="{9D9C23A7-2ABB-4F95-94AE-050C1D55E2C1}" type="pres">
      <dgm:prSet presAssocID="{132C9621-4725-4D59-8381-5AA66A66CEF0}" presName="text" presStyleLbl="fgAcc0" presStyleIdx="1" presStyleCnt="2">
        <dgm:presLayoutVars>
          <dgm:chPref val="3"/>
        </dgm:presLayoutVars>
      </dgm:prSet>
      <dgm:spPr/>
    </dgm:pt>
    <dgm:pt modelId="{5693A987-12D2-4F1E-86EF-7EB0FBD3439C}" type="pres">
      <dgm:prSet presAssocID="{132C9621-4725-4D59-8381-5AA66A66CEF0}" presName="hierChild2" presStyleCnt="0"/>
      <dgm:spPr/>
    </dgm:pt>
  </dgm:ptLst>
  <dgm:cxnLst>
    <dgm:cxn modelId="{D16D2E69-F325-48EE-A22D-6304350B89F0}" type="presOf" srcId="{C075A95C-5D32-448C-BF54-7B8F0257E592}" destId="{AEE4AAAA-C91E-4339-95B1-1AC2B77B8AE3}" srcOrd="0" destOrd="0" presId="urn:microsoft.com/office/officeart/2005/8/layout/hierarchy1"/>
    <dgm:cxn modelId="{B774696B-2C83-4BB7-9F19-1A6D31B3C0A2}" type="presOf" srcId="{38FEDAB6-409A-4DC6-920F-E6C3CD08867F}" destId="{E08C18FC-E736-43FB-98E8-DFFBA2E885D6}" srcOrd="0" destOrd="0" presId="urn:microsoft.com/office/officeart/2005/8/layout/hierarchy1"/>
    <dgm:cxn modelId="{9AD71878-00B3-44F5-9A21-6015E728F8E8}" srcId="{C075A95C-5D32-448C-BF54-7B8F0257E592}" destId="{132C9621-4725-4D59-8381-5AA66A66CEF0}" srcOrd="1" destOrd="0" parTransId="{63477308-F3FF-4A50-AEF0-550D7C19F48E}" sibTransId="{7BD157B8-B67C-44E5-B6FA-7EF2264380A8}"/>
    <dgm:cxn modelId="{B3CDA382-8ADB-4D80-92CB-E8D9443BD4CB}" type="presOf" srcId="{132C9621-4725-4D59-8381-5AA66A66CEF0}" destId="{9D9C23A7-2ABB-4F95-94AE-050C1D55E2C1}" srcOrd="0" destOrd="0" presId="urn:microsoft.com/office/officeart/2005/8/layout/hierarchy1"/>
    <dgm:cxn modelId="{429BA3CC-F042-4840-9664-1AC7506CE443}" srcId="{C075A95C-5D32-448C-BF54-7B8F0257E592}" destId="{38FEDAB6-409A-4DC6-920F-E6C3CD08867F}" srcOrd="0" destOrd="0" parTransId="{FB90F947-13F6-4372-9E4A-FEF8B89A79B8}" sibTransId="{1A7A6F43-4136-4BE7-A11A-4839F3AE5D86}"/>
    <dgm:cxn modelId="{340342E6-1F37-4660-8F9B-A9F0ABF21E37}" type="presParOf" srcId="{AEE4AAAA-C91E-4339-95B1-1AC2B77B8AE3}" destId="{026F2CF8-4CC8-497B-B05C-313F1F986849}" srcOrd="0" destOrd="0" presId="urn:microsoft.com/office/officeart/2005/8/layout/hierarchy1"/>
    <dgm:cxn modelId="{9CA02CD3-2BA6-4D41-9461-2D8276F446E5}" type="presParOf" srcId="{026F2CF8-4CC8-497B-B05C-313F1F986849}" destId="{F36D34C2-26A8-465B-8EA5-3B8FB8CEA1A9}" srcOrd="0" destOrd="0" presId="urn:microsoft.com/office/officeart/2005/8/layout/hierarchy1"/>
    <dgm:cxn modelId="{8964CDD4-0E94-49D6-9A62-A7BE7E6F99EC}" type="presParOf" srcId="{F36D34C2-26A8-465B-8EA5-3B8FB8CEA1A9}" destId="{0FAB581F-F221-40B0-A696-F45CC7F8B803}" srcOrd="0" destOrd="0" presId="urn:microsoft.com/office/officeart/2005/8/layout/hierarchy1"/>
    <dgm:cxn modelId="{FD73296E-8D13-4A05-8322-43DCCBD05F62}" type="presParOf" srcId="{F36D34C2-26A8-465B-8EA5-3B8FB8CEA1A9}" destId="{E08C18FC-E736-43FB-98E8-DFFBA2E885D6}" srcOrd="1" destOrd="0" presId="urn:microsoft.com/office/officeart/2005/8/layout/hierarchy1"/>
    <dgm:cxn modelId="{FCDCCFA2-E3B6-4D65-B274-E4DFEFAE7419}" type="presParOf" srcId="{026F2CF8-4CC8-497B-B05C-313F1F986849}" destId="{1C268E8C-680D-4B26-8DA9-6FD675407B7E}" srcOrd="1" destOrd="0" presId="urn:microsoft.com/office/officeart/2005/8/layout/hierarchy1"/>
    <dgm:cxn modelId="{990BB4CA-FA77-475E-9FB7-CE38CF36F559}" type="presParOf" srcId="{AEE4AAAA-C91E-4339-95B1-1AC2B77B8AE3}" destId="{F36AA38E-A9B2-44F5-8470-5A3A756164CC}" srcOrd="1" destOrd="0" presId="urn:microsoft.com/office/officeart/2005/8/layout/hierarchy1"/>
    <dgm:cxn modelId="{5DEFE433-F303-4B2E-B564-57E0A64F95BE}" type="presParOf" srcId="{F36AA38E-A9B2-44F5-8470-5A3A756164CC}" destId="{A6FB921D-8F19-40CE-943B-CA07885B439F}" srcOrd="0" destOrd="0" presId="urn:microsoft.com/office/officeart/2005/8/layout/hierarchy1"/>
    <dgm:cxn modelId="{1D82AC4B-0E61-4F69-A1EE-E29386907BFF}" type="presParOf" srcId="{A6FB921D-8F19-40CE-943B-CA07885B439F}" destId="{5F792E69-8CAD-4630-80A2-0F1ACDE229CB}" srcOrd="0" destOrd="0" presId="urn:microsoft.com/office/officeart/2005/8/layout/hierarchy1"/>
    <dgm:cxn modelId="{64EDD185-9525-447E-979F-9D5BB5B9D7F2}" type="presParOf" srcId="{A6FB921D-8F19-40CE-943B-CA07885B439F}" destId="{9D9C23A7-2ABB-4F95-94AE-050C1D55E2C1}" srcOrd="1" destOrd="0" presId="urn:microsoft.com/office/officeart/2005/8/layout/hierarchy1"/>
    <dgm:cxn modelId="{0FF3DF85-CF87-4BC1-93B3-923617A5E23A}" type="presParOf" srcId="{F36AA38E-A9B2-44F5-8470-5A3A756164CC}" destId="{5693A987-12D2-4F1E-86EF-7EB0FBD3439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BE463-B0B4-4D69-AB05-15257DCA7A0E}">
      <dsp:nvSpPr>
        <dsp:cNvPr id="0" name=""/>
        <dsp:cNvSpPr/>
      </dsp:nvSpPr>
      <dsp:spPr>
        <a:xfrm>
          <a:off x="0" y="0"/>
          <a:ext cx="944247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D8ADD-AFBA-4470-8423-576B323294B1}">
      <dsp:nvSpPr>
        <dsp:cNvPr id="0" name=""/>
        <dsp:cNvSpPr/>
      </dsp:nvSpPr>
      <dsp:spPr>
        <a:xfrm>
          <a:off x="0" y="0"/>
          <a:ext cx="9442477" cy="657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As a  HR team is good to know the steps in the recruitment process,  what is recruitment?</a:t>
          </a:r>
          <a:endParaRPr lang="en-US" sz="1800" kern="1200" dirty="0"/>
        </a:p>
      </dsp:txBody>
      <dsp:txXfrm>
        <a:off x="0" y="0"/>
        <a:ext cx="9442477" cy="657385"/>
      </dsp:txXfrm>
    </dsp:sp>
    <dsp:sp modelId="{DE24C47E-8356-4745-AA3B-B8D5A5F4A2A0}">
      <dsp:nvSpPr>
        <dsp:cNvPr id="0" name=""/>
        <dsp:cNvSpPr/>
      </dsp:nvSpPr>
      <dsp:spPr>
        <a:xfrm>
          <a:off x="0" y="657385"/>
          <a:ext cx="944247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19999-9F3C-4FD9-92EB-8164425C1B4E}">
      <dsp:nvSpPr>
        <dsp:cNvPr id="0" name=""/>
        <dsp:cNvSpPr/>
      </dsp:nvSpPr>
      <dsp:spPr>
        <a:xfrm>
          <a:off x="0" y="657385"/>
          <a:ext cx="9442477" cy="657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Skills for recruitment  process, types of recruitments, the benefits of recruitment, obligations of employee and employment. </a:t>
          </a:r>
          <a:endParaRPr lang="en-US" sz="1800" kern="1200"/>
        </a:p>
      </dsp:txBody>
      <dsp:txXfrm>
        <a:off x="0" y="657385"/>
        <a:ext cx="9442477" cy="657385"/>
      </dsp:txXfrm>
    </dsp:sp>
    <dsp:sp modelId="{D3A865F7-3C12-4CF0-945E-B6459B813396}">
      <dsp:nvSpPr>
        <dsp:cNvPr id="0" name=""/>
        <dsp:cNvSpPr/>
      </dsp:nvSpPr>
      <dsp:spPr>
        <a:xfrm>
          <a:off x="0" y="1314770"/>
          <a:ext cx="944247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C40A6-5284-4B4D-A5DD-AC9B74260DA7}">
      <dsp:nvSpPr>
        <dsp:cNvPr id="0" name=""/>
        <dsp:cNvSpPr/>
      </dsp:nvSpPr>
      <dsp:spPr>
        <a:xfrm>
          <a:off x="0" y="1314770"/>
          <a:ext cx="9442477" cy="657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What is staff? A lot of company are complaining doesn’t have staff.</a:t>
          </a:r>
          <a:endParaRPr lang="en-US" sz="1800" kern="1200"/>
        </a:p>
      </dsp:txBody>
      <dsp:txXfrm>
        <a:off x="0" y="1314770"/>
        <a:ext cx="9442477" cy="657385"/>
      </dsp:txXfrm>
    </dsp:sp>
    <dsp:sp modelId="{D853F608-9113-41D2-AA91-7272F2511BBF}">
      <dsp:nvSpPr>
        <dsp:cNvPr id="0" name=""/>
        <dsp:cNvSpPr/>
      </dsp:nvSpPr>
      <dsp:spPr>
        <a:xfrm>
          <a:off x="0" y="1972156"/>
          <a:ext cx="944247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AC7A2-D53B-48D2-9ABD-A5C1FAAA60C0}">
      <dsp:nvSpPr>
        <dsp:cNvPr id="0" name=""/>
        <dsp:cNvSpPr/>
      </dsp:nvSpPr>
      <dsp:spPr>
        <a:xfrm>
          <a:off x="0" y="1972156"/>
          <a:ext cx="9442477" cy="657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Our company is having problems with keeping staffs, the HR team will analyse  the reasons of that, also will present the solutions and strategy of resolving this problem. </a:t>
          </a:r>
          <a:endParaRPr lang="en-US" sz="1800" kern="1200"/>
        </a:p>
      </dsp:txBody>
      <dsp:txXfrm>
        <a:off x="0" y="1972156"/>
        <a:ext cx="9442477" cy="6573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B581F-F221-40B0-A696-F45CC7F8B803}">
      <dsp:nvSpPr>
        <dsp:cNvPr id="0" name=""/>
        <dsp:cNvSpPr/>
      </dsp:nvSpPr>
      <dsp:spPr>
        <a:xfrm>
          <a:off x="780" y="603813"/>
          <a:ext cx="2740969" cy="17405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dk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8C18FC-E736-43FB-98E8-DFFBA2E885D6}">
      <dsp:nvSpPr>
        <dsp:cNvPr id="0" name=""/>
        <dsp:cNvSpPr/>
      </dsp:nvSpPr>
      <dsp:spPr>
        <a:xfrm>
          <a:off x="305333" y="893138"/>
          <a:ext cx="2740969" cy="174051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"Staffing is the function by which managers build an organization through the recruitment, selection and development of individual as capable employees." ​</a:t>
          </a:r>
        </a:p>
      </dsp:txBody>
      <dsp:txXfrm>
        <a:off x="356311" y="944116"/>
        <a:ext cx="2639013" cy="1638559"/>
      </dsp:txXfrm>
    </dsp:sp>
    <dsp:sp modelId="{5F792E69-8CAD-4630-80A2-0F1ACDE229CB}">
      <dsp:nvSpPr>
        <dsp:cNvPr id="0" name=""/>
        <dsp:cNvSpPr/>
      </dsp:nvSpPr>
      <dsp:spPr>
        <a:xfrm>
          <a:off x="3350854" y="603813"/>
          <a:ext cx="2740969" cy="174051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dk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>
          <a:outerShdw blurRad="25400" dist="127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D9C23A7-2ABB-4F95-94AE-050C1D55E2C1}">
      <dsp:nvSpPr>
        <dsp:cNvPr id="0" name=""/>
        <dsp:cNvSpPr/>
      </dsp:nvSpPr>
      <dsp:spPr>
        <a:xfrm>
          <a:off x="3655406" y="893138"/>
          <a:ext cx="2740969" cy="174051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According to Mcfarland</a:t>
          </a:r>
        </a:p>
      </dsp:txBody>
      <dsp:txXfrm>
        <a:off x="3706384" y="944116"/>
        <a:ext cx="2639013" cy="1638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rickwork-HD-R1a.jpg">
            <a:extLst>
              <a:ext uri="{FF2B5EF4-FFF2-40B4-BE49-F238E27FC236}">
                <a16:creationId xmlns:a16="http://schemas.microsoft.com/office/drawing/2014/main" id="{0C601C1F-C177-2E00-E081-BDC4BA3C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5" name="Freeform 11">
            <a:extLst>
              <a:ext uri="{FF2B5EF4-FFF2-40B4-BE49-F238E27FC236}">
                <a16:creationId xmlns:a16="http://schemas.microsoft.com/office/drawing/2014/main" id="{AE962C11-C3F5-5236-E5F4-936CBA18593E}"/>
              </a:ext>
            </a:extLst>
          </p:cNvPr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482BDA7F-D280-4EF2-3F94-38904B4B3671}"/>
              </a:ext>
            </a:extLst>
          </p:cNvPr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reeform 25">
            <a:extLst>
              <a:ext uri="{FF2B5EF4-FFF2-40B4-BE49-F238E27FC236}">
                <a16:creationId xmlns:a16="http://schemas.microsoft.com/office/drawing/2014/main" id="{9514E18C-81B9-36CB-1C8A-13BE25696D83}"/>
              </a:ext>
            </a:extLst>
          </p:cNvPr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E38956D5-F13A-3EC5-DC91-0E534145DF4F}"/>
              </a:ext>
            </a:extLst>
          </p:cNvPr>
          <p:cNvSpPr/>
          <p:nvPr/>
        </p:nvSpPr>
        <p:spPr>
          <a:xfrm rot="21420000">
            <a:off x="-161925" y="293688"/>
            <a:ext cx="11366500" cy="5751512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5-Point Star 24">
            <a:extLst>
              <a:ext uri="{FF2B5EF4-FFF2-40B4-BE49-F238E27FC236}">
                <a16:creationId xmlns:a16="http://schemas.microsoft.com/office/drawing/2014/main" id="{3BAC7449-FD8B-7DFB-6A49-69992A07329F}"/>
              </a:ext>
            </a:extLst>
          </p:cNvPr>
          <p:cNvSpPr/>
          <p:nvPr/>
        </p:nvSpPr>
        <p:spPr>
          <a:xfrm rot="21420000">
            <a:off x="4221163" y="5111750"/>
            <a:ext cx="515937" cy="51435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/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D6715C-5E0C-654E-8AE1-1A5ADCE8D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21420000">
            <a:off x="4948238" y="4578350"/>
            <a:ext cx="6143625" cy="1163638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2BA8F967-A53C-468E-A521-3CD9511CC132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5D80E38-8164-CA8B-8760-4FE490E7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21420000">
            <a:off x="-6350" y="4883150"/>
            <a:ext cx="4048125" cy="1195388"/>
          </a:xfrm>
        </p:spPr>
        <p:txBody>
          <a:bodyPr/>
          <a:lstStyle>
            <a:lvl1pPr algn="r">
              <a:defRPr lang="en-US" sz="5400"/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14D7E20-E50E-A15A-E093-CFDD1DB2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21420000">
            <a:off x="9852025" y="3832225"/>
            <a:ext cx="906463" cy="498475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8417A277-BC81-44D0-8FEB-CB0362552A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96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66D980E-2AC2-0FDF-0DF7-27C824FC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18CEC-01A7-4462-8F95-A82809602F05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BC2A81-3450-350B-B0C7-01DBF7B1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2F1B82B-BE81-0347-9182-69123AC2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B832F-5F09-45C6-8302-1CCDB2131F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EC83FC5-EA92-A76E-D338-3E99FE6BD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69C9E-211A-4F21-9772-1F10AC3FF620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09DD6-FE66-C71F-855B-2FE9FA696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246E4-D043-DC96-8448-59E70549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556DE-98AD-43D5-827D-5F1272C182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22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482076-A58F-46C2-7F37-89B84F204D2D}"/>
              </a:ext>
            </a:extLst>
          </p:cNvPr>
          <p:cNvSpPr txBox="1"/>
          <p:nvPr/>
        </p:nvSpPr>
        <p:spPr>
          <a:xfrm>
            <a:off x="685800" y="892175"/>
            <a:ext cx="609600" cy="585788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3F804-86C5-25BA-9AA4-B6989089F31F}"/>
              </a:ext>
            </a:extLst>
          </p:cNvPr>
          <p:cNvSpPr txBox="1"/>
          <p:nvPr/>
        </p:nvSpPr>
        <p:spPr>
          <a:xfrm>
            <a:off x="10472738" y="292258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/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B450190-889A-C892-E4EB-77F7EABC40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3CB18-1901-45A8-8C20-807133562396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AACDF8A-BFD0-499C-0236-E11E129C84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AE2AF5C-6DDF-EF38-B4C2-D4FED4FCA9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970FD-5032-4758-B166-D63B890A65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4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02FB482-AFBC-E938-1920-B7A93B55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69221-E127-438E-B75C-FAD809AEFBC9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DF078-ECA2-F2CB-0238-4849C56A7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BE977-74B4-B76F-FC68-9E7919EB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7D06A-9EDC-405F-9B6E-C81D0984E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05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3970A48-233F-2BAB-47AC-B9D3DBF5062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E62B0-2612-4F98-9893-9AA7E8061D40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C2EFBFA-E70C-67EB-BA6E-10971D224CD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2B5AA5-0C1C-D03F-717E-75690ED01DB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C0B98-DD53-4F01-B87F-AEC782C946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5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F11128-60E2-BC1A-9412-B386605DDC1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0410A-A968-4364-8D8C-CA38F9C72230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7934C5-6D7A-BEEE-0CD4-DC94448E7AD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61D8F06-AB2B-4B54-E86E-C4C278A0F2F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45670-CDC6-4B4F-8332-F609BBDA4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5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1B5A774-E9D1-7833-8708-0ED41DAFB7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CFCC1-E3B1-4062-A1F4-2D5B89953A6D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A56824-3059-0D9A-4107-50ADD2B22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8D8AF4D-224B-96CE-C4D5-6D3FA5C066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F91E6-4912-4B00-A10B-F1562F4E71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8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CC78C59-7215-4DA4-0344-118FC3DE26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EF284-17B2-4809-8349-22EDFD6725BD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509D87-15EF-5EA3-FDEB-1602B1F2C0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D5BEDB2-D204-1EBE-D700-F137FB1F34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D23F42-3D68-4A32-999E-8289DA67DC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1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9BA632B-E730-E7FD-8064-3A73A99D56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1924E0-017F-4C29-92CE-9314CECDDBB9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21E7A07-7C35-1A11-D2DC-2779BDD5BA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9D87F9C-5287-0835-8A9A-178EEDB01E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C22C3-2978-4698-BB06-D2C8B581A8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1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435EB-53AF-56E1-46FE-54963660C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894D0-459E-4FFF-B40D-E549009105F1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69705-4F3B-128A-13FB-2D903D4EA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5B582-A7D6-D9D2-1CB8-103DD67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AE954-C7BA-441F-B5EE-0A609836C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3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BEF7314-F9E3-332E-05DE-9B87B4B720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D598C-E67D-49D1-83CE-393C42E626D0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7ED59A-31DF-CE69-6ABB-83E2574E95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B7CAD-7D69-D5BA-71BB-EB0D0094AE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FCD89-DE0A-48F3-A0AE-3601B91F6C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1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CACC967-1EA1-C3FA-4AA2-753C467A4E6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D48F3-7C9C-44BE-9D98-C2D76686CC26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02AEAD-9024-C6B5-0BB8-F0F5E84358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8C542-BEE5-3737-DE12-D7D216C3DE0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DA722-5607-479A-80B3-24D7087BD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10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5F01AFB-7CD7-E7C6-FEDF-5F91DB52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F40D2-5773-4830-8C73-3E14748D0858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6C075C4-F119-A4FB-A3E3-97F002CB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C078B79-486F-39F6-0C5C-3474906B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5869E-8A8D-4F04-81F4-80A8106F9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3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5EDF5B9-6EC0-F491-E693-C5419F3A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54291F-946D-47E7-9A18-CD0D7BA9D177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16B7C-1E30-3821-F2AC-642B5CBE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162822-5B65-634B-E2B7-67FB8A63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DED3E-3E6D-48F7-8C22-21FECA94D6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F49C8DB-86AD-99EA-8DF2-B5962DC072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B688B-F33E-40F2-9FB1-39D7E0CDE3D7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2B689-325A-F5BB-D978-B073411471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C8D61-C8E7-E8E3-F198-1D73F4CC63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AA6E9-468E-4024-955A-AF4BD94054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9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B706A46-0DF8-AECF-A530-CAB05B10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F213C-E1C2-46B1-B286-7B02F7142080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0A73BE-0304-0184-CA4E-9D76DFA5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FFFF4E-B0EF-E16F-0A0D-1123E00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73129-9875-4A54-AF00-9AA256616F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7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Brickwork-HD-R1a.jpg">
            <a:extLst>
              <a:ext uri="{FF2B5EF4-FFF2-40B4-BE49-F238E27FC236}">
                <a16:creationId xmlns:a16="http://schemas.microsoft.com/office/drawing/2014/main" id="{AF0F3788-ED6F-0D70-8AF0-6F3E99B67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oup 9">
            <a:extLst>
              <a:ext uri="{FF2B5EF4-FFF2-40B4-BE49-F238E27FC236}">
                <a16:creationId xmlns:a16="http://schemas.microsoft.com/office/drawing/2014/main" id="{729C6070-4AEB-A3BE-7B43-D415FEAAA5B0}"/>
              </a:ext>
            </a:extLst>
          </p:cNvPr>
          <p:cNvGrpSpPr>
            <a:grpSpLocks/>
          </p:cNvGrpSpPr>
          <p:nvPr/>
        </p:nvGrpSpPr>
        <p:grpSpPr bwMode="auto">
          <a:xfrm>
            <a:off x="-25400" y="0"/>
            <a:ext cx="12004675" cy="6643688"/>
            <a:chOff x="-25397" y="0"/>
            <a:chExt cx="12005350" cy="664408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6DDB92EC-E9F1-B4F0-54E2-4AC1B88FC617}"/>
                </a:ext>
              </a:extLst>
            </p:cNvPr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4B175BA-9D74-2D8D-9C57-70E62A6501F2}"/>
                </a:ext>
              </a:extLst>
            </p:cNvPr>
            <p:cNvSpPr/>
            <p:nvPr/>
          </p:nvSpPr>
          <p:spPr>
            <a:xfrm>
              <a:off x="-25397" y="0"/>
              <a:ext cx="11773562" cy="6420230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92C176-F457-75EB-65B0-45642BDE13DC}"/>
                </a:ext>
              </a:extLst>
            </p:cNvPr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BD11E-4DE2-A44B-063C-52A06D52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538" cy="1152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3A00F-DBB9-7C03-2582-855CBADE8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063750"/>
            <a:ext cx="10396538" cy="331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87B9-C897-A23D-7CBB-FE5BE934F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7738" y="5757863"/>
            <a:ext cx="3784600" cy="498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3200" cap="all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316D91D-FA53-428E-B323-7BF92D0A81AF}" type="datetimeFigureOut">
              <a:rPr lang="en-US"/>
              <a:pPr>
                <a:defRPr/>
              </a:pPr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4DF5C-978C-8E5F-86FE-C9990AB53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5757863"/>
            <a:ext cx="5499100" cy="498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3200" cap="all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9FA9-5442-879A-1251-C13FD73DF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6500" y="5757863"/>
            <a:ext cx="908050" cy="498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3200" cap="all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46D2B5E-A023-4993-AF28-C1FDD79041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9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 kern="1200" cap="all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60000"/>
        <a:buFont typeface="Arial" panose="020B0604020202020204" pitchFamily="34" charset="0"/>
        <a:buChar char="•"/>
        <a:defRPr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jpe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2.xml"/><Relationship Id="rId5" Type="http://schemas.openxmlformats.org/officeDocument/2006/relationships/image" Target="../media/image22.jpeg"/><Relationship Id="rId10" Type="http://schemas.microsoft.com/office/2007/relationships/diagramDrawing" Target="../diagrams/drawing2.xml"/><Relationship Id="rId4" Type="http://schemas.openxmlformats.org/officeDocument/2006/relationships/image" Target="../media/image21.jpeg"/><Relationship Id="rId9" Type="http://schemas.openxmlformats.org/officeDocument/2006/relationships/diagramColors" Target="../diagrams/colors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openxmlformats.org/officeDocument/2006/relationships/image" Target="../media/image12.jpe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employment-agencies-and-businesses" TargetMode="External"/><Relationship Id="rId2" Type="http://schemas.openxmlformats.org/officeDocument/2006/relationships/hyperlink" Target="https://www.gov.uk/browse/employing-people/recruiting-hiring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staffline.co.uk/" TargetMode="External"/><Relationship Id="rId4" Type="http://schemas.openxmlformats.org/officeDocument/2006/relationships/hyperlink" Target="https://www.alfaleisureplex.co.uk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2B04-8723-1097-988F-05988B45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044" y="685801"/>
            <a:ext cx="8479857" cy="750416"/>
          </a:xfrm>
        </p:spPr>
        <p:txBody>
          <a:bodyPr/>
          <a:lstStyle/>
          <a:p>
            <a:pPr algn="ctr"/>
            <a:r>
              <a:rPr kumimoji="0" lang="en-GB" sz="2800" b="0" i="0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University </a:t>
            </a:r>
            <a:r>
              <a:rPr lang="en-GB" sz="2800" cap="none" dirty="0">
                <a:solidFill>
                  <a:srgbClr val="B80E0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GB" sz="2800" b="0" i="0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Wales Trinity Saint David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87141-A828-5B88-5A65-E01575FC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8" y="0"/>
            <a:ext cx="1408298" cy="1639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65C14-78F3-7ECD-4D65-C3094B9B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981" y="211715"/>
            <a:ext cx="1408298" cy="1639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0C1D76-9A73-C879-3AA8-91EA4326DA62}"/>
              </a:ext>
            </a:extLst>
          </p:cNvPr>
          <p:cNvSpPr txBox="1"/>
          <p:nvPr/>
        </p:nvSpPr>
        <p:spPr>
          <a:xfrm>
            <a:off x="120243" y="4136837"/>
            <a:ext cx="356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Lecture’s:  Mushfiqur Rahman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922E6-A1C5-FB4C-164F-4EA206D73BF1}"/>
              </a:ext>
            </a:extLst>
          </p:cNvPr>
          <p:cNvSpPr txBox="1"/>
          <p:nvPr/>
        </p:nvSpPr>
        <p:spPr>
          <a:xfrm>
            <a:off x="4343406" y="3834882"/>
            <a:ext cx="54025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Aft>
                <a:spcPts val="0"/>
              </a:spcAft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Director/Group Leader: Rumen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avlov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>
              <a:spcAft>
                <a:spcPts val="0"/>
              </a:spcAft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Senior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anager: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ntonella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alermo</a:t>
            </a:r>
          </a:p>
          <a:p>
            <a:pPr defTabSz="914400">
              <a:spcAft>
                <a:spcPts val="0"/>
              </a:spcAft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enior Manager :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ntonella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aeta</a:t>
            </a:r>
          </a:p>
          <a:p>
            <a:pPr defTabSz="914400">
              <a:spcAft>
                <a:spcPts val="0"/>
              </a:spcAft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HR 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enior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anager: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Vrajeshkumar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ohel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00">
              <a:spcAft>
                <a:spcPts val="0"/>
              </a:spcAft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 Senior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anager: 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lvin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Shaju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35893D-A8D7-2BD4-212D-A5817B4E72A3}"/>
              </a:ext>
            </a:extLst>
          </p:cNvPr>
          <p:cNvSpPr txBox="1">
            <a:spLocks/>
          </p:cNvSpPr>
          <p:nvPr/>
        </p:nvSpPr>
        <p:spPr>
          <a:xfrm>
            <a:off x="864606" y="2643857"/>
            <a:ext cx="10409388" cy="93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Arial" panose="020B0604020202020204" pitchFamily="34" charset="0"/>
              <a:buNone/>
            </a:pPr>
            <a:r>
              <a:rPr lang="en-GB" sz="2400" b="1" cap="none" dirty="0">
                <a:latin typeface="Arial" panose="020B0604020202020204" pitchFamily="34" charset="0"/>
                <a:cs typeface="Arial" panose="020B0604020202020204" pitchFamily="34" charset="0"/>
              </a:rPr>
              <a:t>Presentation on: </a:t>
            </a:r>
          </a:p>
          <a:p>
            <a:pPr marL="0" indent="0" algn="ctr" defTabSz="914400">
              <a:buFont typeface="Arial" panose="020B0604020202020204" pitchFamily="34" charset="0"/>
              <a:buNone/>
            </a:pPr>
            <a:r>
              <a:rPr lang="en-GB" sz="2400" b="1" cap="none" dirty="0">
                <a:latin typeface="Arial" panose="020B0604020202020204" pitchFamily="34" charset="0"/>
                <a:cs typeface="Arial" panose="020B0604020202020204" pitchFamily="34" charset="0"/>
              </a:rPr>
              <a:t>Recruitment and Availability of Skilled Local Labour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684E4E-21A9-0E99-9103-24C40A4FAA3E}"/>
              </a:ext>
            </a:extLst>
          </p:cNvPr>
          <p:cNvSpPr txBox="1">
            <a:spLocks/>
          </p:cNvSpPr>
          <p:nvPr/>
        </p:nvSpPr>
        <p:spPr>
          <a:xfrm>
            <a:off x="617721" y="1491332"/>
            <a:ext cx="10409388" cy="486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Arial" panose="020B0604020202020204" pitchFamily="34" charset="0"/>
              <a:buNone/>
            </a:pPr>
            <a:r>
              <a:rPr lang="en-GB" sz="2400" b="1" cap="none" dirty="0"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cap="none" dirty="0">
                <a:latin typeface="Arial" panose="020B0604020202020204" pitchFamily="34" charset="0"/>
                <a:cs typeface="Arial" panose="020B0604020202020204" pitchFamily="34" charset="0"/>
              </a:rPr>
              <a:t>Resource Management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5EB2F0-E416-503D-3257-4DF5CE56B6B5}"/>
              </a:ext>
            </a:extLst>
          </p:cNvPr>
          <p:cNvSpPr txBox="1">
            <a:spLocks/>
          </p:cNvSpPr>
          <p:nvPr/>
        </p:nvSpPr>
        <p:spPr>
          <a:xfrm>
            <a:off x="891306" y="1990954"/>
            <a:ext cx="10409388" cy="514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Font typeface="Arial" panose="020B0604020202020204" pitchFamily="34" charset="0"/>
              <a:buNone/>
            </a:pPr>
            <a:r>
              <a:rPr lang="en-GB" sz="2400" b="1" cap="none" dirty="0">
                <a:latin typeface="Arial" panose="020B0604020202020204" pitchFamily="34" charset="0"/>
                <a:cs typeface="Arial" panose="020B0604020202020204" pitchFamily="34" charset="0"/>
              </a:rPr>
              <a:t>Level 7, Code:LCMB7000 Group 1  </a:t>
            </a:r>
          </a:p>
        </p:txBody>
      </p:sp>
      <p:pic>
        <p:nvPicPr>
          <p:cNvPr id="2050" name="Picture 2" descr="Raffaello Coconut Almond chocolate, 230g : Amazon.co.uk: Grocery">
            <a:extLst>
              <a:ext uri="{FF2B5EF4-FFF2-40B4-BE49-F238E27FC236}">
                <a16:creationId xmlns:a16="http://schemas.microsoft.com/office/drawing/2014/main" id="{1AE7F8DD-4287-D030-FD65-CACE2995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5" y="1695081"/>
            <a:ext cx="20383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81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1356-E13C-A2AD-D722-43697EBA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55625"/>
            <a:ext cx="6345238" cy="7858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Skilled Local labour</a:t>
            </a:r>
          </a:p>
        </p:txBody>
      </p:sp>
      <p:pic>
        <p:nvPicPr>
          <p:cNvPr id="1331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3C5EA8-DE2C-F705-8109-68CA1C893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50" y="1149350"/>
            <a:ext cx="4838700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0CC345D-687B-8E91-A6E7-87577E3BBE23}"/>
              </a:ext>
            </a:extLst>
          </p:cNvPr>
          <p:cNvSpPr txBox="1">
            <a:spLocks/>
          </p:cNvSpPr>
          <p:nvPr/>
        </p:nvSpPr>
        <p:spPr>
          <a:xfrm>
            <a:off x="283128" y="1417739"/>
            <a:ext cx="4743450" cy="21475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eaLnBrk="1" fontAlgn="auto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 lot of people are working different jobs of them qualifications. </a:t>
            </a:r>
          </a:p>
          <a:p>
            <a:pPr marL="742950" lvl="1" indent="-285750" eaLnBrk="1" fontAlgn="auto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People with skills and knowledge are doing jobs where are less skills need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6" name="Picture 14405">
            <a:extLst>
              <a:ext uri="{FF2B5EF4-FFF2-40B4-BE49-F238E27FC236}">
                <a16:creationId xmlns:a16="http://schemas.microsoft.com/office/drawing/2014/main" id="{41682D3D-57B9-48C7-8C31-4D963971E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408" name="Group 14407">
            <a:extLst>
              <a:ext uri="{FF2B5EF4-FFF2-40B4-BE49-F238E27FC236}">
                <a16:creationId xmlns:a16="http://schemas.microsoft.com/office/drawing/2014/main" id="{D6940423-3E05-4C11-A599-87460C79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4409" name="Rectangle 14408">
              <a:extLst>
                <a:ext uri="{FF2B5EF4-FFF2-40B4-BE49-F238E27FC236}">
                  <a16:creationId xmlns:a16="http://schemas.microsoft.com/office/drawing/2014/main" id="{BDF232DF-2519-46B4-A5DB-6E956426D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10" name="Freeform 11">
              <a:extLst>
                <a:ext uri="{FF2B5EF4-FFF2-40B4-BE49-F238E27FC236}">
                  <a16:creationId xmlns:a16="http://schemas.microsoft.com/office/drawing/2014/main" id="{378848D5-8CDD-4F00-8F7E-B68730F52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411" name="Rectangle 14410">
              <a:extLst>
                <a:ext uri="{FF2B5EF4-FFF2-40B4-BE49-F238E27FC236}">
                  <a16:creationId xmlns:a16="http://schemas.microsoft.com/office/drawing/2014/main" id="{CBFFA796-2B2D-4FB8-848E-F40FD83E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1492EF-81EC-587D-FA4C-9811E175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8496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defRPr/>
            </a:pPr>
            <a:r>
              <a:rPr lang="en-US" sz="5400"/>
              <a:t>What is staff?</a:t>
            </a:r>
          </a:p>
        </p:txBody>
      </p:sp>
      <p:pic>
        <p:nvPicPr>
          <p:cNvPr id="14341" name="Picture 13" descr="Calendar">
            <a:extLst>
              <a:ext uri="{FF2B5EF4-FFF2-40B4-BE49-F238E27FC236}">
                <a16:creationId xmlns:a16="http://schemas.microsoft.com/office/drawing/2014/main" id="{13FEAFA8-B636-CA34-9E83-7EB1F7AED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315"/>
          <a:stretch/>
        </p:blipFill>
        <p:spPr bwMode="auto">
          <a:xfrm>
            <a:off x="7568124" y="10"/>
            <a:ext cx="3836475" cy="2526610"/>
          </a:xfrm>
          <a:prstGeom prst="rect">
            <a:avLst/>
          </a:prstGeom>
          <a:noFill/>
          <a:ln w="57150" cmpd="thinThick"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B3E4B3D-3781-04B6-C6C3-223676449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379"/>
          <a:stretch/>
        </p:blipFill>
        <p:spPr bwMode="auto">
          <a:xfrm>
            <a:off x="7568124" y="2774242"/>
            <a:ext cx="3836475" cy="2526622"/>
          </a:xfrm>
          <a:prstGeom prst="rect">
            <a:avLst/>
          </a:prstGeom>
          <a:noFill/>
          <a:ln w="57150" cmpd="thinThick"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365" name="Text Placeholder 3">
            <a:extLst>
              <a:ext uri="{FF2B5EF4-FFF2-40B4-BE49-F238E27FC236}">
                <a16:creationId xmlns:a16="http://schemas.microsoft.com/office/drawing/2014/main" id="{B345244F-57AD-B469-A575-EF941BBF45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061369"/>
              </p:ext>
            </p:extLst>
          </p:nvPr>
        </p:nvGraphicFramePr>
        <p:xfrm>
          <a:off x="685800" y="2063397"/>
          <a:ext cx="6397157" cy="3237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D664-484D-C69B-DB07-7AB8931DC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86" y="444617"/>
            <a:ext cx="8942663" cy="1028666"/>
          </a:xfrm>
        </p:spPr>
        <p:txBody>
          <a:bodyPr>
            <a:normAutofit/>
          </a:bodyPr>
          <a:lstStyle/>
          <a:p>
            <a:r>
              <a:rPr lang="en-GB" dirty="0"/>
              <a:t>The AIM of </a:t>
            </a:r>
            <a:r>
              <a:rPr lang="en-GB" dirty="0" err="1"/>
              <a:t>Raffaello</a:t>
            </a:r>
            <a:r>
              <a:rPr lang="en-GB" dirty="0"/>
              <a:t> company request: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8A749-79CB-C601-40E8-5E2BCAFDE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793" y="1535185"/>
            <a:ext cx="4312118" cy="2600485"/>
          </a:xfrm>
        </p:spPr>
        <p:txBody>
          <a:bodyPr>
            <a:normAutofit/>
          </a:bodyPr>
          <a:lstStyle/>
          <a:p>
            <a:pPr algn="l"/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To provide a better HR service for them </a:t>
            </a:r>
          </a:p>
          <a:p>
            <a:pPr algn="l"/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To Retain the staff</a:t>
            </a:r>
          </a:p>
          <a:p>
            <a:pPr algn="l"/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To Keep the reputation of good company</a:t>
            </a:r>
          </a:p>
          <a:p>
            <a:pPr algn="l"/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Increase the incomes and keep contracts </a:t>
            </a:r>
          </a:p>
        </p:txBody>
      </p:sp>
      <p:pic>
        <p:nvPicPr>
          <p:cNvPr id="1026" name="Picture 2" descr="Homemade Raffaello Coconut Bonbons - ichkocheheute.de">
            <a:extLst>
              <a:ext uri="{FF2B5EF4-FFF2-40B4-BE49-F238E27FC236}">
                <a16:creationId xmlns:a16="http://schemas.microsoft.com/office/drawing/2014/main" id="{10BCF6D1-3301-8CD2-69A5-0CB8A715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51" y="1791151"/>
            <a:ext cx="5736657" cy="327569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033EB26-5702-5E7B-E3AB-741D0EF56486}"/>
              </a:ext>
            </a:extLst>
          </p:cNvPr>
          <p:cNvSpPr txBox="1">
            <a:spLocks/>
          </p:cNvSpPr>
          <p:nvPr/>
        </p:nvSpPr>
        <p:spPr>
          <a:xfrm>
            <a:off x="696286" y="3214382"/>
            <a:ext cx="4312118" cy="2600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914400"/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88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AB982-E199-D709-0DFB-40B48DF7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9" y="360726"/>
            <a:ext cx="6345302" cy="1106755"/>
          </a:xfrm>
        </p:spPr>
        <p:txBody>
          <a:bodyPr/>
          <a:lstStyle/>
          <a:p>
            <a:r>
              <a:rPr lang="en-GB" dirty="0"/>
              <a:t>Solutions which our team propose: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28409-3BBC-0EA3-2440-66832014B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2947" y="1629265"/>
            <a:ext cx="7155809" cy="359946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Double check the resignation forms to find out the reasons of leaving.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Training the staff and the managers about the communications.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Double check them policy and requirements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Remained them the low about the employments and </a:t>
            </a:r>
            <a:r>
              <a:rPr lang="en-GB" cap="none" dirty="0" err="1">
                <a:latin typeface="Arial" panose="020B0604020202020204" pitchFamily="34" charset="0"/>
                <a:cs typeface="Arial" panose="020B0604020202020204" pitchFamily="34" charset="0"/>
              </a:rPr>
              <a:t>employeers</a:t>
            </a: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Rotation during the shift.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The short term staffing need to know less about the job and to have less responsibility.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40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5" name="Picture 15368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386" name="Group 15370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5372" name="Rectangle 15371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73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374" name="Rectangle 15373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387" name="Rectangle 15375">
            <a:extLst>
              <a:ext uri="{FF2B5EF4-FFF2-40B4-BE49-F238E27FC236}">
                <a16:creationId xmlns:a16="http://schemas.microsoft.com/office/drawing/2014/main" id="{8492A138-EC4F-4F03-B497-EBDF2443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1C72A-D95F-55A4-4C21-725C140B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485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defRPr/>
            </a:pPr>
            <a:r>
              <a:rPr lang="en-US" sz="5400" dirty="0"/>
              <a:t>Types of staff and steps in staffing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DF6A9-6391-8CE0-B8D8-D7927446D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2047" y="1898549"/>
            <a:ext cx="6367148" cy="46810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  <a:t>Short-Term Staffing:-A short-term staffing plan focuses on the immediate needs of the company. </a:t>
            </a:r>
          </a:p>
          <a:p>
            <a:pPr algn="l">
              <a:defRPr/>
            </a:pPr>
            <a: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  <a:t>The short term staffing need to know less about the job and to have less responsibility. 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  <a:t>Long-Term Staffing:-Long-term staffing involves taking a proactive approach to your company's staffing needs. Rotation during the shift. 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</a:rPr>
              <a:t>Advertising, selecting, interview , contract permanent/indeterminate, introduction day</a:t>
            </a:r>
            <a:r>
              <a:rPr lang="en-US" dirty="0"/>
              <a:t>. </a:t>
            </a:r>
          </a:p>
        </p:txBody>
      </p:sp>
      <p:pic>
        <p:nvPicPr>
          <p:cNvPr id="15364" name="Picture 5" descr="A picture containing text, sign, outdoor, sky&#10;&#10;Description automatically generated">
            <a:extLst>
              <a:ext uri="{FF2B5EF4-FFF2-40B4-BE49-F238E27FC236}">
                <a16:creationId xmlns:a16="http://schemas.microsoft.com/office/drawing/2014/main" id="{2A007711-B099-7BA3-B49C-1325C08D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5008" y="2491885"/>
            <a:ext cx="3625739" cy="219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8395-ED05-4D23-0273-77173B4B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1554061"/>
          </a:xfrm>
        </p:spPr>
        <p:txBody>
          <a:bodyPr/>
          <a:lstStyle/>
          <a:p>
            <a:r>
              <a:rPr lang="en-GB" dirty="0"/>
              <a:t>People are leaving </a:t>
            </a:r>
            <a:r>
              <a:rPr lang="en-GB" dirty="0" err="1"/>
              <a:t>Raffaello</a:t>
            </a:r>
            <a:r>
              <a:rPr lang="en-GB" dirty="0"/>
              <a:t> of: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05469-BE53-3590-670C-71561CF57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Miss communication between line leaders and managers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Dynamic environment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High target </a:t>
            </a:r>
          </a:p>
          <a:p>
            <a:endParaRPr lang="en-GB" dirty="0"/>
          </a:p>
        </p:txBody>
      </p:sp>
      <p:pic>
        <p:nvPicPr>
          <p:cNvPr id="5" name="Picture 2" descr="Homemade Raffaello Coconut Bonbons - ichkocheheute.de">
            <a:extLst>
              <a:ext uri="{FF2B5EF4-FFF2-40B4-BE49-F238E27FC236}">
                <a16:creationId xmlns:a16="http://schemas.microsoft.com/office/drawing/2014/main" id="{5EA804E4-CE4D-CBE7-AEB5-4E0F1E8E0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822" y="685800"/>
            <a:ext cx="4138863" cy="460809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73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804B5-5A36-D671-3D03-7270C4AB0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232" y="505840"/>
            <a:ext cx="6345238" cy="6524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E69A2-EB2E-F720-C9A8-F1D88C0EA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338263"/>
            <a:ext cx="4165600" cy="3733800"/>
          </a:xfrm>
        </p:spPr>
        <p:txBody>
          <a:bodyPr/>
          <a:lstStyle/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Recruitment Process Is One Of The Most Hardest Thing For Any Industry,</a:t>
            </a:r>
          </a:p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As The Recruitment Consist In Interview, Induct The New Member Which Will Join The Board And Is The Best Way To Group Up The Business. </a:t>
            </a:r>
          </a:p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The Recruitment Depend Of The Company, A Lot Of Company Prefer To Use The Indirect Recruitment As They Have Limited Obligations To The Employment.</a:t>
            </a:r>
            <a:endParaRPr lang="en-GB" cap="none" dirty="0"/>
          </a:p>
        </p:txBody>
      </p:sp>
      <p:pic>
        <p:nvPicPr>
          <p:cNvPr id="5" name="Picture 4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95C6387-B2EB-F270-9536-13F0BD33B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79" y="217145"/>
            <a:ext cx="2062254" cy="2242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erson standing in a hallway">
            <a:extLst>
              <a:ext uri="{FF2B5EF4-FFF2-40B4-BE49-F238E27FC236}">
                <a16:creationId xmlns:a16="http://schemas.microsoft.com/office/drawing/2014/main" id="{CEF0F967-6128-41F2-68CB-4648F287D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1" r="21620"/>
          <a:stretch/>
        </p:blipFill>
        <p:spPr>
          <a:xfrm>
            <a:off x="5354269" y="2819300"/>
            <a:ext cx="2034729" cy="22908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159AC-34BD-731E-853E-73E6F96F3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597" y="3205163"/>
            <a:ext cx="1614007" cy="21608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Anteprima immagine">
            <a:extLst>
              <a:ext uri="{FF2B5EF4-FFF2-40B4-BE49-F238E27FC236}">
                <a16:creationId xmlns:a16="http://schemas.microsoft.com/office/drawing/2014/main" id="{97BEAD76-67AE-63AD-D07D-D9A623380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626" y="1616142"/>
            <a:ext cx="1834559" cy="24063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teprima immagine">
            <a:extLst>
              <a:ext uri="{FF2B5EF4-FFF2-40B4-BE49-F238E27FC236}">
                <a16:creationId xmlns:a16="http://schemas.microsoft.com/office/drawing/2014/main" id="{AFC13F79-91EE-51B0-FEE1-CD4BA4CD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686" y="168568"/>
            <a:ext cx="1809050" cy="22908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7A0F-E8EB-1266-FA95-5E7D65D8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525" y="228600"/>
            <a:ext cx="6345238" cy="6715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References: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8A45C-C1BB-8779-BB13-D9A4387EF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9205" y="1015616"/>
            <a:ext cx="11137482" cy="4513262"/>
          </a:xfrm>
        </p:spPr>
        <p:txBody>
          <a:bodyPr/>
          <a:lstStyle/>
          <a:p>
            <a:pPr marL="285750" lvl="4" indent="-285750" algn="ctr" eaLnBrk="1" fontAlgn="auto" hangingPunct="1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Recruiting and hiring - GOV.UK (www.gov.uk)</a:t>
            </a:r>
            <a:endParaRPr lang="en-US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cap="none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Employment agencies and businesses: Overview - GOV.UK (www.gov.uk)</a:t>
            </a:r>
            <a:endParaRPr lang="en-US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Alfa Leisureplex Group</a:t>
            </a:r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cap="none" dirty="0" err="1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Staffline</a:t>
            </a: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Temp &amp; Permanent Jobs</a:t>
            </a:r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u="sng" cap="none" dirty="0">
                <a:latin typeface="Arial" panose="020B0604020202020204" pitchFamily="34" charset="0"/>
                <a:cs typeface="Arial" panose="020B0604020202020204" pitchFamily="34" charset="0"/>
              </a:rPr>
              <a:t>Health and safety level 3 </a:t>
            </a:r>
          </a:p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u="sng" cap="none" dirty="0" err="1">
                <a:latin typeface="Arial" panose="020B0604020202020204" pitchFamily="34" charset="0"/>
                <a:cs typeface="Arial" panose="020B0604020202020204" pitchFamily="34" charset="0"/>
              </a:rPr>
              <a:t>ReadCivil</a:t>
            </a:r>
            <a:r>
              <a:rPr lang="en-US" sz="1400" u="sng" cap="none" dirty="0">
                <a:latin typeface="Arial" panose="020B0604020202020204" pitchFamily="34" charset="0"/>
                <a:cs typeface="Arial" panose="020B0604020202020204" pitchFamily="34" charset="0"/>
              </a:rPr>
              <a:t> (2019) Types of levelling staff used in surveying, </a:t>
            </a:r>
            <a:r>
              <a:rPr lang="en-US" sz="1400" u="sng" cap="none" dirty="0" err="1">
                <a:latin typeface="Arial" panose="020B0604020202020204" pitchFamily="34" charset="0"/>
                <a:cs typeface="Arial" panose="020B0604020202020204" pitchFamily="34" charset="0"/>
              </a:rPr>
              <a:t>ReadCivil</a:t>
            </a:r>
            <a:r>
              <a:rPr lang="en-US" sz="1400" u="sng" cap="none" dirty="0">
                <a:latin typeface="Arial" panose="020B0604020202020204" pitchFamily="34" charset="0"/>
                <a:cs typeface="Arial" panose="020B0604020202020204" pitchFamily="34" charset="0"/>
              </a:rPr>
              <a:t>. Available at: https://readcivil.com/types-of-levelling-staff-used-in-surveying/ (Accessed: November 4, 2022). </a:t>
            </a:r>
          </a:p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u="sng" cap="none" dirty="0">
                <a:latin typeface="Arial" panose="020B0604020202020204" pitchFamily="34" charset="0"/>
                <a:cs typeface="Arial" panose="020B0604020202020204" pitchFamily="34" charset="0"/>
              </a:rPr>
              <a:t>McFarland Ford staff | Exeter Ford Dealer (no date). Available at: https://www.mcfarlandford.com/about-us/staff/ (Accessed: November 6, 2022). </a:t>
            </a:r>
          </a:p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400" u="sng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marL="342900" indent="-3429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">
            <a:extLst>
              <a:ext uri="{FF2B5EF4-FFF2-40B4-BE49-F238E27FC236}">
                <a16:creationId xmlns:a16="http://schemas.microsoft.com/office/drawing/2014/main" id="{481AB783-32E0-DFEC-8AB6-27D3D468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31" y="637564"/>
            <a:ext cx="10893287" cy="46126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4">
            <a:extLst>
              <a:ext uri="{FF2B5EF4-FFF2-40B4-BE49-F238E27FC236}">
                <a16:creationId xmlns:a16="http://schemas.microsoft.com/office/drawing/2014/main" id="{8492A138-EC4F-4F03-B497-EBDF2443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E4D35DA2-B21B-FA2A-3F1C-DD548C15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4859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sz="5000"/>
              <a:t>Contents:</a:t>
            </a:r>
            <a:br>
              <a:rPr lang="en-GB" sz="5000"/>
            </a:br>
            <a:endParaRPr lang="en-GB" sz="50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C7D7B0-6638-9679-6FB8-DDDE579F77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86856"/>
            <a:ext cx="8172975" cy="4299838"/>
          </a:xfrm>
        </p:spPr>
        <p:txBody>
          <a:bodyPr anchor="t">
            <a:normAutofit fontScale="92500" lnSpcReduction="20000"/>
          </a:bodyPr>
          <a:lstStyle/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The concept of  Recruitment</a:t>
            </a:r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Types of Recruitment and Benefits of them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Skills for Recruitment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How to make recruitment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Local Labour 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What is staff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Types of staff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AIM and objectives of the organization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Problems of the company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Resolutions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Steps of staffing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eaLnBrk="1" fontAlgn="auto" hangingPunct="1">
              <a:lnSpc>
                <a:spcPct val="110000"/>
              </a:lnSpc>
              <a:spcAft>
                <a:spcPts val="0"/>
              </a:spcAft>
              <a:defRPr/>
            </a:pPr>
            <a:r>
              <a:rPr lang="en-GB" sz="1500" cap="none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pPr marL="0" indent="0" eaLnBrk="1" fontAlgn="auto" hangingPunct="1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500" cap="none" dirty="0"/>
          </a:p>
          <a:p>
            <a:pPr marL="457200" indent="-457200" eaLnBrk="1" fontAlgn="auto" hangingPunct="1">
              <a:lnSpc>
                <a:spcPct val="110000"/>
              </a:lnSpc>
              <a:spcAft>
                <a:spcPts val="0"/>
              </a:spcAft>
              <a:buFont typeface="+mj-lt"/>
              <a:buAutoNum type="romanUcPeriod"/>
              <a:defRPr/>
            </a:pPr>
            <a:endParaRPr lang="en-GB" sz="1500" dirty="0"/>
          </a:p>
          <a:p>
            <a:pPr marL="457200" indent="-457200" eaLnBrk="1" fontAlgn="auto" hangingPunct="1">
              <a:lnSpc>
                <a:spcPct val="110000"/>
              </a:lnSpc>
              <a:spcAft>
                <a:spcPts val="0"/>
              </a:spcAft>
              <a:buFont typeface="+mj-lt"/>
              <a:buAutoNum type="romanUcPeriod"/>
              <a:defRPr/>
            </a:pPr>
            <a:endParaRPr lang="en-GB" sz="1500" dirty="0"/>
          </a:p>
        </p:txBody>
      </p:sp>
      <p:pic>
        <p:nvPicPr>
          <p:cNvPr id="3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9362F4F9-BFF8-5948-385C-FA553087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963" y="771306"/>
            <a:ext cx="6187070" cy="567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4B1E-3186-F50B-771E-2CFF430B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263" y="169863"/>
            <a:ext cx="6070600" cy="850900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GB" sz="1800" dirty="0"/>
              <a:t>group: 1 </a:t>
            </a:r>
            <a:br>
              <a:rPr lang="en-GB" sz="1800" dirty="0"/>
            </a:br>
            <a:r>
              <a:rPr lang="en-GB" sz="1800" dirty="0"/>
              <a:t>The presentation will be PRESENT BY: </a:t>
            </a:r>
            <a:br>
              <a:rPr lang="en-GB" sz="1800" dirty="0"/>
            </a:br>
            <a:endParaRPr lang="en-GB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655F1-5BAF-9E56-322C-F7132894C0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7975" y="58723"/>
            <a:ext cx="3005676" cy="5409923"/>
          </a:xfrm>
        </p:spPr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Rumen</a:t>
            </a:r>
            <a:r>
              <a:rPr lang="en-GB" dirty="0"/>
              <a:t> </a:t>
            </a:r>
            <a:r>
              <a:rPr lang="en-GB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pavlov</a:t>
            </a: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– From slide:   to Slide: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Student number: 1902012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Antonella Palermo- From slide:  to slide: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Student number:1805329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Alvin </a:t>
            </a:r>
            <a:r>
              <a:rPr lang="en-GB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shaju</a:t>
            </a: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from slide:   to: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Student number:2214849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0D908-1F54-4682-171C-E7A81E9AA3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94338" y="1106488"/>
            <a:ext cx="3871043" cy="50704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Antonella Gaeta – From slide :   to slide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Student number:2217962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sz="1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GB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Vrajeshkumar</a:t>
            </a: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cap="none" dirty="0" err="1">
                <a:latin typeface="Arial" panose="020B0604020202020204" pitchFamily="34" charset="0"/>
                <a:cs typeface="Arial" panose="020B0604020202020204" pitchFamily="34" charset="0"/>
              </a:rPr>
              <a:t>gohel</a:t>
            </a: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 – From slide:    to slide:7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sz="1400" cap="none" dirty="0">
                <a:latin typeface="Arial" panose="020B0604020202020204" pitchFamily="34" charset="0"/>
                <a:cs typeface="Arial" panose="020B0604020202020204" pitchFamily="34" charset="0"/>
              </a:rPr>
              <a:t>Student number: 2216495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GB" dirty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GB" dirty="0"/>
          </a:p>
        </p:txBody>
      </p:sp>
      <p:pic>
        <p:nvPicPr>
          <p:cNvPr id="7" name="Picture 6" descr="A person standing in a hallway">
            <a:extLst>
              <a:ext uri="{FF2B5EF4-FFF2-40B4-BE49-F238E27FC236}">
                <a16:creationId xmlns:a16="http://schemas.microsoft.com/office/drawing/2014/main" id="{0D289B8D-B880-59B6-3BF2-C1FF2A32C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1" r="21620"/>
          <a:stretch/>
        </p:blipFill>
        <p:spPr>
          <a:xfrm>
            <a:off x="9457941" y="3130351"/>
            <a:ext cx="1920637" cy="23308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637F191-E313-9411-FBCE-2EB6B828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859" y="0"/>
            <a:ext cx="1685919" cy="21168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8A1BA-1FFF-B156-48BB-7F7832DDB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87" y="3894376"/>
            <a:ext cx="1685919" cy="17556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4" descr="Anteprima immagine">
            <a:extLst>
              <a:ext uri="{FF2B5EF4-FFF2-40B4-BE49-F238E27FC236}">
                <a16:creationId xmlns:a16="http://schemas.microsoft.com/office/drawing/2014/main" id="{4FF020DA-52DA-190A-6AB1-717362861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728" y="2045293"/>
            <a:ext cx="1809050" cy="20341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nteprima immagine">
            <a:extLst>
              <a:ext uri="{FF2B5EF4-FFF2-40B4-BE49-F238E27FC236}">
                <a16:creationId xmlns:a16="http://schemas.microsoft.com/office/drawing/2014/main" id="{DF3A6A17-34AC-6E4B-E08F-AA0E010EA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545" y="595313"/>
            <a:ext cx="2089427" cy="24063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95A6-5B14-6151-FC02-376FDC90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" y="312738"/>
            <a:ext cx="6345238" cy="9461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Introduction:</a:t>
            </a:r>
          </a:p>
        </p:txBody>
      </p:sp>
      <p:sp>
        <p:nvSpPr>
          <p:cNvPr id="7172" name="TextBox 8">
            <a:extLst>
              <a:ext uri="{FF2B5EF4-FFF2-40B4-BE49-F238E27FC236}">
                <a16:creationId xmlns:a16="http://schemas.microsoft.com/office/drawing/2014/main" id="{360B52AF-480A-22EB-BD2A-B5D6A86A7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4463" y="4362450"/>
            <a:ext cx="6138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Recruitment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and availability of skilled local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labour</a:t>
            </a:r>
            <a:endParaRPr lang="en-GB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3" name="Picture 1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902F732-3375-0176-F0F0-D9E5F4A20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484" y="3982343"/>
            <a:ext cx="3175743" cy="14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75" name="Content Placeholder 3">
            <a:extLst>
              <a:ext uri="{FF2B5EF4-FFF2-40B4-BE49-F238E27FC236}">
                <a16:creationId xmlns:a16="http://schemas.microsoft.com/office/drawing/2014/main" id="{3086FCF0-7F21-3368-3701-9DD9A96D6C73}"/>
              </a:ext>
            </a:extLst>
          </p:cNvPr>
          <p:cNvGraphicFramePr/>
          <p:nvPr/>
        </p:nvGraphicFramePr>
        <p:xfrm>
          <a:off x="635174" y="1470820"/>
          <a:ext cx="9442477" cy="2629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7" name="Picture 8257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278" name="Group 8259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8261" name="Rectangle 8260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62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8263" name="Rectangle 8262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F28B54-5F15-0FB3-C408-4C6F18564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3491682" cy="4453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600" dirty="0"/>
              <a:t> recruitment</a:t>
            </a:r>
            <a:br>
              <a:rPr lang="en-US" sz="4600" dirty="0"/>
            </a:br>
            <a:endParaRPr lang="en-US" sz="4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3B3FC-0EE2-2102-6A51-5A6C6CE5E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1193" y="213920"/>
            <a:ext cx="6433564" cy="42522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indent="-2286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Do you know what is recruitment? </a:t>
            </a:r>
          </a:p>
          <a:p>
            <a:pPr indent="-2286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Recruitment is to find a person for a specific area of work the recruitment </a:t>
            </a:r>
            <a:r>
              <a:rPr lang="en-US" sz="2000" cap="none" dirty="0">
                <a:latin typeface="Arial" panose="020B0604020202020204" pitchFamily="34" charset="0"/>
                <a:cs typeface="Arial" panose="020B0604020202020204" pitchFamily="34" charset="0"/>
              </a:rPr>
              <a:t>consists of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: choosing the right candidates. Interviewing, hiring, inducting the new staff. </a:t>
            </a:r>
          </a:p>
          <a:p>
            <a:pPr indent="-2286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indent="-2286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pic>
        <p:nvPicPr>
          <p:cNvPr id="8196" name="Picture 5" descr="A group of people sitting in chairs">
            <a:extLst>
              <a:ext uri="{FF2B5EF4-FFF2-40B4-BE49-F238E27FC236}">
                <a16:creationId xmlns:a16="http://schemas.microsoft.com/office/drawing/2014/main" id="{DED3DB30-B321-3BAE-538F-0BD5DC72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7449" y="3802760"/>
            <a:ext cx="4754138" cy="179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2E21-2C58-7F87-2A50-16A91D464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7723188" cy="8604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Types of recruitments  and benefits of them: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C4638-6800-847D-DAD6-EACA984C6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804" y="2268826"/>
            <a:ext cx="4477669" cy="2505306"/>
          </a:xfrm>
        </p:spPr>
        <p:txBody>
          <a:bodyPr>
            <a:normAutofit/>
          </a:bodyPr>
          <a:lstStyle/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GB" cap="none" dirty="0"/>
          </a:p>
          <a:p>
            <a:pPr marL="342900" indent="-3429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GB" cap="none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GB" cap="none" dirty="0"/>
          </a:p>
        </p:txBody>
      </p:sp>
      <p:pic>
        <p:nvPicPr>
          <p:cNvPr id="9220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2FEDC29-C6DE-1B09-3CB7-EA8E7A0BE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70" y="3622025"/>
            <a:ext cx="3198813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13" descr="Logo, company name">
            <a:extLst>
              <a:ext uri="{FF2B5EF4-FFF2-40B4-BE49-F238E27FC236}">
                <a16:creationId xmlns:a16="http://schemas.microsoft.com/office/drawing/2014/main" id="{8DF0F95C-4A8C-31A2-AD8B-482584CEE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43" y="1796164"/>
            <a:ext cx="3197225" cy="18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C5327A4-B791-5B91-D4C0-2A1D25A8359E}"/>
              </a:ext>
            </a:extLst>
          </p:cNvPr>
          <p:cNvSpPr txBox="1">
            <a:spLocks/>
          </p:cNvSpPr>
          <p:nvPr/>
        </p:nvSpPr>
        <p:spPr>
          <a:xfrm>
            <a:off x="1085850" y="5681663"/>
            <a:ext cx="5545138" cy="4905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GB" dirty="0"/>
              <a:t>ABP FOOD GROUP 2022</a:t>
            </a:r>
          </a:p>
        </p:txBody>
      </p:sp>
      <p:pic>
        <p:nvPicPr>
          <p:cNvPr id="9223" name="Picture 16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E12D236C-4B32-6D3C-2924-DFFA96FD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468" y="1284938"/>
            <a:ext cx="3071812" cy="23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9" name="Picture 10248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251" name="Group 10250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0252" name="Rectangle 10251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253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0254" name="Rectangle 10253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A133C5-9CDA-FB70-F06F-D5DC3D8A4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dirty="0"/>
              <a:t>Obligations of recruitments and Human recourses.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A7277-BF76-56F1-60F6-65FF6CF1F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076423"/>
            <a:ext cx="6397157" cy="32887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/>
              <a:t>GDPR 2018</a:t>
            </a:r>
          </a:p>
          <a:p>
            <a:pPr marL="742950" lvl="1" indent="-2286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/>
              <a:t>PPE-Personal Protect Equipment </a:t>
            </a:r>
          </a:p>
          <a:p>
            <a:pPr marL="742950" lvl="1" indent="-2286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/>
              <a:t>Induction </a:t>
            </a:r>
          </a:p>
          <a:p>
            <a:pPr marL="742950" lvl="1" indent="-2286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/>
              <a:t>Beware - (Canteen, Water, PPE )</a:t>
            </a:r>
          </a:p>
          <a:p>
            <a:pPr marL="742950" lvl="1" indent="-2286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/>
              <a:t>Salary-weekly or monthly,  28 days holiday pay.</a:t>
            </a:r>
          </a:p>
          <a:p>
            <a:pPr marL="742950" lvl="1" indent="-2286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/>
              <a:t>Clear contract </a:t>
            </a:r>
          </a:p>
          <a:p>
            <a:pPr indent="-2286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/>
          </a:p>
          <a:p>
            <a:pPr marL="285750" indent="-2286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/>
          </a:p>
          <a:p>
            <a:pPr marL="285750" indent="-2286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/>
          </a:p>
          <a:p>
            <a:pPr indent="-2286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/>
          </a:p>
        </p:txBody>
      </p:sp>
      <p:pic>
        <p:nvPicPr>
          <p:cNvPr id="10244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2B8911A2-4357-BA93-7B35-E47F8C914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1" r="3645"/>
          <a:stretch>
            <a:fillRect/>
          </a:stretch>
        </p:blipFill>
        <p:spPr bwMode="auto">
          <a:xfrm>
            <a:off x="7568124" y="989926"/>
            <a:ext cx="3836475" cy="3773087"/>
          </a:xfrm>
          <a:prstGeom prst="rect">
            <a:avLst/>
          </a:prstGeom>
          <a:noFill/>
          <a:ln w="57150" cmpd="thinThick"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2075-225B-4A45-101F-6F0730788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238" cy="9159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Skills for recruitment: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634CD-DD72-3BF7-462F-83903A214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866900"/>
            <a:ext cx="6345238" cy="3205163"/>
          </a:xfrm>
        </p:spPr>
        <p:txBody>
          <a:bodyPr/>
          <a:lstStyle/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Communicational </a:t>
            </a: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Indicational </a:t>
            </a: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Have knowledge regarding the job. </a:t>
            </a: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Verbal/in verbal skills</a:t>
            </a: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IT Skills</a:t>
            </a: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Decision maker</a:t>
            </a: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Valuate the candidate-capability with  competence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GB" dirty="0"/>
          </a:p>
        </p:txBody>
      </p:sp>
      <p:pic>
        <p:nvPicPr>
          <p:cNvPr id="11268" name="Picture 5" descr="A picture containing text">
            <a:extLst>
              <a:ext uri="{FF2B5EF4-FFF2-40B4-BE49-F238E27FC236}">
                <a16:creationId xmlns:a16="http://schemas.microsoft.com/office/drawing/2014/main" id="{AC1B622E-38B8-78BA-BF51-B1D0F0C5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433388"/>
            <a:ext cx="4945062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492B-D4AC-B942-9E06-55BFF936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42913"/>
            <a:ext cx="5978525" cy="9937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/>
              <a:t>Elements that make up the recruitment process: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171A7-E70C-E6BF-7C4D-07B72F6F9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11375"/>
            <a:ext cx="6345238" cy="2960688"/>
          </a:xfrm>
        </p:spPr>
        <p:txBody>
          <a:bodyPr/>
          <a:lstStyle/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Advertising </a:t>
            </a: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Selecting</a:t>
            </a: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Interviewing </a:t>
            </a: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Double check right to work</a:t>
            </a:r>
          </a:p>
          <a:p>
            <a:pPr marL="742950" lvl="1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Sign contract</a:t>
            </a:r>
          </a:p>
        </p:txBody>
      </p:sp>
      <p:pic>
        <p:nvPicPr>
          <p:cNvPr id="3" name="Picture 2" descr="A picture containing calendar">
            <a:extLst>
              <a:ext uri="{FF2B5EF4-FFF2-40B4-BE49-F238E27FC236}">
                <a16:creationId xmlns:a16="http://schemas.microsoft.com/office/drawing/2014/main" id="{316B32EC-D212-3C58-F03B-35ED5294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0325" y="1164656"/>
            <a:ext cx="4918610" cy="353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13AFAFC15C254EAF348A1AF84F7847" ma:contentTypeVersion="13" ma:contentTypeDescription="Create a new document." ma:contentTypeScope="" ma:versionID="b14e3c79d28f3b6c2c332057238b533e">
  <xsd:schema xmlns:xsd="http://www.w3.org/2001/XMLSchema" xmlns:xs="http://www.w3.org/2001/XMLSchema" xmlns:p="http://schemas.microsoft.com/office/2006/metadata/properties" xmlns:ns3="d24ca747-cf50-47df-a6b8-61316afa1deb" xmlns:ns4="c999af09-98d1-494f-bc07-fb9707ec86db" targetNamespace="http://schemas.microsoft.com/office/2006/metadata/properties" ma:root="true" ma:fieldsID="d2b7a16dec05753dc0e5d28cc3f4a44e" ns3:_="" ns4:_="">
    <xsd:import namespace="d24ca747-cf50-47df-a6b8-61316afa1deb"/>
    <xsd:import namespace="c999af09-98d1-494f-bc07-fb9707ec86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4ca747-cf50-47df-a6b8-61316afa1d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99af09-98d1-494f-bc07-fb9707ec86d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2EE2E7-CCD1-4019-B629-07C86684987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d24ca747-cf50-47df-a6b8-61316afa1deb"/>
    <ds:schemaRef ds:uri="c999af09-98d1-494f-bc07-fb9707ec86db"/>
  </ds:schemaRefs>
</ds:datastoreItem>
</file>

<file path=customXml/itemProps2.xml><?xml version="1.0" encoding="utf-8"?>
<ds:datastoreItem xmlns:ds="http://schemas.openxmlformats.org/officeDocument/2006/customXml" ds:itemID="{8CD793D9-04B5-4014-B6D1-20B047EA007E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B09710FE-5EAD-45D2-B5AA-06510F8D25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1971</TotalTime>
  <Words>841</Words>
  <Application>Microsoft Office PowerPoint</Application>
  <PresentationFormat>Widescreen</PresentationFormat>
  <Paragraphs>130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Main Event</vt:lpstr>
      <vt:lpstr>University OF Wales Trinity Saint David</vt:lpstr>
      <vt:lpstr>Contents: </vt:lpstr>
      <vt:lpstr>group: 1  The presentation will be PRESENT BY:  </vt:lpstr>
      <vt:lpstr>Introduction:</vt:lpstr>
      <vt:lpstr> recruitment </vt:lpstr>
      <vt:lpstr>Types of recruitments  and benefits of them:</vt:lpstr>
      <vt:lpstr>Obligations of recruitments and Human recourses.</vt:lpstr>
      <vt:lpstr>Skills for recruitment:</vt:lpstr>
      <vt:lpstr>Elements that make up the recruitment process:</vt:lpstr>
      <vt:lpstr>Skilled Local labour</vt:lpstr>
      <vt:lpstr>What is staff?</vt:lpstr>
      <vt:lpstr>The AIM of Raffaello company request:</vt:lpstr>
      <vt:lpstr>Solutions which our team propose: </vt:lpstr>
      <vt:lpstr>Types of staff and steps in staffing</vt:lpstr>
      <vt:lpstr>People are leaving Raffaello of:</vt:lpstr>
      <vt:lpstr>conclusion</vt:lpstr>
      <vt:lpstr>References: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Wales Trinity Saint David – London campus</dc:title>
  <dc:creator>Rumen Pavlov</dc:creator>
  <cp:lastModifiedBy>Antonella Palermo (1805329)</cp:lastModifiedBy>
  <cp:revision>149</cp:revision>
  <dcterms:created xsi:type="dcterms:W3CDTF">2022-11-01T19:01:26Z</dcterms:created>
  <dcterms:modified xsi:type="dcterms:W3CDTF">2022-11-12T13:24:38Z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0x010100CB13AFAFC15C254EAF348A1AF84F7847</vt:lpwstr>
  </property>
</Properties>
</file>